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9"/>
  </p:notesMasterIdLst>
  <p:sldIdLst>
    <p:sldId id="3767" r:id="rId3"/>
    <p:sldId id="3890" r:id="rId4"/>
    <p:sldId id="3891" r:id="rId5"/>
    <p:sldId id="3892" r:id="rId6"/>
    <p:sldId id="3893" r:id="rId7"/>
    <p:sldId id="3894" r:id="rId8"/>
    <p:sldId id="3895" r:id="rId9"/>
    <p:sldId id="3769" r:id="rId10"/>
    <p:sldId id="3772" r:id="rId11"/>
    <p:sldId id="3835" r:id="rId12"/>
    <p:sldId id="3837" r:id="rId13"/>
    <p:sldId id="3808" r:id="rId14"/>
    <p:sldId id="3809" r:id="rId15"/>
    <p:sldId id="3810" r:id="rId16"/>
    <p:sldId id="3811" r:id="rId17"/>
    <p:sldId id="3838" r:id="rId18"/>
    <p:sldId id="3841" r:id="rId19"/>
    <p:sldId id="3839" r:id="rId20"/>
    <p:sldId id="3863" r:id="rId21"/>
    <p:sldId id="3840" r:id="rId22"/>
    <p:sldId id="3870" r:id="rId23"/>
    <p:sldId id="3871" r:id="rId24"/>
    <p:sldId id="3847" r:id="rId25"/>
    <p:sldId id="3845" r:id="rId26"/>
    <p:sldId id="3848" r:id="rId27"/>
    <p:sldId id="3842" r:id="rId28"/>
    <p:sldId id="3843" r:id="rId29"/>
    <p:sldId id="3850" r:id="rId30"/>
    <p:sldId id="3849" r:id="rId31"/>
    <p:sldId id="3864" r:id="rId32"/>
    <p:sldId id="3876" r:id="rId33"/>
    <p:sldId id="3865" r:id="rId34"/>
    <p:sldId id="3851" r:id="rId35"/>
    <p:sldId id="3852" r:id="rId36"/>
    <p:sldId id="3854" r:id="rId37"/>
    <p:sldId id="3856" r:id="rId38"/>
    <p:sldId id="3858" r:id="rId39"/>
    <p:sldId id="3855" r:id="rId40"/>
    <p:sldId id="3866" r:id="rId41"/>
    <p:sldId id="3867" r:id="rId42"/>
    <p:sldId id="3868" r:id="rId43"/>
    <p:sldId id="3885" r:id="rId44"/>
    <p:sldId id="3887" r:id="rId45"/>
    <p:sldId id="261" r:id="rId46"/>
    <p:sldId id="262" r:id="rId47"/>
    <p:sldId id="263" r:id="rId48"/>
    <p:sldId id="264" r:id="rId49"/>
    <p:sldId id="3888" r:id="rId50"/>
    <p:sldId id="3886" r:id="rId51"/>
    <p:sldId id="3884" r:id="rId52"/>
    <p:sldId id="3874" r:id="rId53"/>
    <p:sldId id="3857" r:id="rId54"/>
    <p:sldId id="3859" r:id="rId55"/>
    <p:sldId id="3860" r:id="rId56"/>
    <p:sldId id="3882" r:id="rId57"/>
    <p:sldId id="3872" r:id="rId58"/>
    <p:sldId id="3873" r:id="rId59"/>
    <p:sldId id="3875" r:id="rId60"/>
    <p:sldId id="3877" r:id="rId61"/>
    <p:sldId id="3878" r:id="rId62"/>
    <p:sldId id="3879" r:id="rId63"/>
    <p:sldId id="3869" r:id="rId64"/>
    <p:sldId id="3770" r:id="rId65"/>
    <p:sldId id="3880" r:id="rId66"/>
    <p:sldId id="3881" r:id="rId67"/>
    <p:sldId id="3889" r:id="rId68"/>
  </p:sldIdLst>
  <p:sldSz cx="9144000" cy="5143500" type="screen16x9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xueHao" initials="Y" lastIdx="1" clrIdx="0">
    <p:extLst>
      <p:ext uri="{19B8F6BF-5375-455C-9EA6-DF929625EA0E}">
        <p15:presenceInfo xmlns:p15="http://schemas.microsoft.com/office/powerpoint/2012/main" userId="Yixue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C1A29"/>
    <a:srgbClr val="40403F"/>
    <a:srgbClr val="FFA500"/>
    <a:srgbClr val="DE8F00"/>
    <a:srgbClr val="F0F0F1"/>
    <a:srgbClr val="EFEFF1"/>
    <a:srgbClr val="CCCCCC"/>
    <a:srgbClr val="EFEFF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7" autoAdjust="0"/>
    <p:restoredTop sz="78411" autoAdjust="0"/>
  </p:normalViewPr>
  <p:slideViewPr>
    <p:cSldViewPr>
      <p:cViewPr varScale="1">
        <p:scale>
          <a:sx n="100" d="100"/>
          <a:sy n="100" d="100"/>
        </p:scale>
        <p:origin x="52" y="960"/>
      </p:cViewPr>
      <p:guideLst>
        <p:guide orient="horz" pos="17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gs" Target="tags/tag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大家好，我是计算机学院的郝义学，我的研究方向是物联网，这学期我和大家一起学习一下物联网技术与应用</a:t>
            </a:r>
            <a:endParaRPr lang="en-GB" altLang="zh-CN" sz="1200" b="0" dirty="0">
              <a:solidFill>
                <a:prstClr val="black">
                  <a:lumMod val="75000"/>
                  <a:lumOff val="25000"/>
                </a:prst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279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110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090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505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490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11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214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809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213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863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66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771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129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48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873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685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915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006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我们现在要表示一下这三个东西，输入的像素、网络的权重和输出的类别分别用变量X</a:t>
            </a:r>
            <a:r>
              <a:rPr dirty="0"/>
              <a:t>, W, </a:t>
            </a:r>
            <a:r>
              <a:rPr dirty="0" err="1"/>
              <a:t>Y表用，把X和W之间经历的一系列复杂运算用乘号表示，我在它两边加上了引号，因为它并不是真正的乘法，而是非常复杂的运算</a:t>
            </a:r>
            <a:r>
              <a:rPr dirty="0"/>
              <a:t>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这是一个方程，有三个未知数，我们都学过，解一个三元一次方程，只要知道其中两个未知数的值就可以解出第三个。所以我们想要识别鸟，就需要已知输入像素和神经网络，就像我们如果知道X=2, W=3，那么Y就可以算出来=6.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我们已知W的话，识别是很容易的，那么如何才能已知W，如何才能让计算机学出如此聪明的大脑？</a:t>
            </a:r>
          </a:p>
          <a:p>
            <a:r>
              <a:t>那很明显，我只要给出X和Y，就可以照猫画虎求出W。我们把W移到等号左边，把乘变为除，就可以解出W=3。</a:t>
            </a:r>
          </a:p>
          <a:p>
            <a:r>
              <a:t>看起来很容易，但是别忘了，这个并不是真的乘法，而是一系列非常复杂的计算，它并不是可逆的，所以找不到这么一个除法，可以直接把W算出来。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那我们怎们办呢，我们实际上就把Y从等号右边娜到等号左边，方程就变成了这样。</a:t>
            </a:r>
          </a:p>
          <a:p>
            <a:r>
              <a:t>然后我们把等号左边这个式子的值记为Error，代表误差大小，什么意思呢，如果误差越大证明W值越不正确，误差越小W值越精确，误差为0时，W就正好是那个值。</a:t>
            </a:r>
          </a:p>
          <a:p>
            <a:r>
              <a:t>那我们现在要做的就是要优化这个误差，通过这种方法就不需要求”X”的逆运算，也能把W值算出来，实际上我们不会要求它误差为0，通常误差小于1e-3左右就停止了，认为误差足够小了。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597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514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我们现在要表示一下这三个东西，输入的像素、网络的权重和输出的类别分别用变量X</a:t>
            </a:r>
            <a:r>
              <a:rPr dirty="0"/>
              <a:t>, W, </a:t>
            </a:r>
            <a:r>
              <a:rPr dirty="0" err="1"/>
              <a:t>Y表用，把X和W之间经历的一系列复杂运算用乘号表示，我在它两边加上了引号，因为它并不是真正的乘法，而是非常复杂的运算</a:t>
            </a:r>
            <a:r>
              <a:rPr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19524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0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86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16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789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268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097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902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>
            <a:spLocks noGrp="1"/>
          </p:cNvSpPr>
          <p:nvPr>
            <p:ph type="sldNum" sz="quarter" idx="2"/>
          </p:nvPr>
        </p:nvSpPr>
        <p:spPr>
          <a:xfrm>
            <a:off x="4437983" y="4875609"/>
            <a:ext cx="259104" cy="200918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948338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F3228-691C-4725-93A9-CA4540243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F318BA-5D3B-42AE-BD6D-428B6C370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7BB10-3BF5-43A9-8197-0F1BD6CB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357F56-E1F9-4A39-ACF0-7BAE5A151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63A3E5-D70C-444C-8256-817815F9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230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25E6F-8A1C-4FAC-A0D0-CB7497480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2DA03-6973-42CC-AFC4-605DE1FB3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9D2CC0-7BD2-423F-BAF3-EBFF87DD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037CD-84EA-494C-8FF5-834A17B4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DF7FAF-7C62-4CF8-8E40-80A62414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845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E5A49-3614-47FD-BEF5-62329794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F1AC4D-BCD3-4A55-889F-DBF08BD52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BB828-A668-4FE5-9604-1CE2C6CB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D18AA-FC3A-4E03-84A5-31C83BFB7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F55A6B-5959-4978-960B-A692A1CE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05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0E65D-4DD8-4492-B2F1-8CED84AF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C9C61-F10D-4228-AA9F-EBB4756E0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7AAF71-CEC1-433E-99FC-902C5D820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F4A181-E3B9-4542-9CC9-1AECEDA3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23907C-C5EB-4752-864F-C1E7C678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9998FD-3C4D-4E8C-BAD2-FE40ADE6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98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33251-AF4A-4ECF-B0D1-E0845C5C9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8BE912-E924-4707-9AB4-18232E3B4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B4C9CC-87D3-4428-8C56-F9298DD0B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21222C-F92E-4C7C-8ACF-C4A6923EC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3A065B-8777-4A26-BBE1-5AB741A43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456220-598D-43D8-A4A6-05DD383A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77747C-7C2E-4823-864A-48F883708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FCAD94-819B-41A6-9B22-9CB4F2E3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892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76F0F-222F-4023-819A-047C414C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77C299-F44C-4370-9E49-0B03EF47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0C0F02-43CD-4037-BFD1-6C92ACA1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98B3A7-E1AA-413F-8301-6066B8A0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3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251520" y="208003"/>
            <a:ext cx="432048" cy="419531"/>
            <a:chOff x="298460" y="987574"/>
            <a:chExt cx="288032" cy="279687"/>
          </a:xfrm>
        </p:grpSpPr>
        <p:sp>
          <p:nvSpPr>
            <p:cNvPr id="9" name="矩形 8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D6BD57-8C75-49BD-8EBD-329207475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5B864C-047D-4445-8078-6BADA973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A7B451-7E36-4F03-A263-85551154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745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6494D-BAA9-4883-9A57-B8A56E69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335D66-69B6-406C-BB50-0A2406F56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806D4-87F6-4D84-8B2C-C5A9D7D32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0BB0AF-343A-4DFF-B864-5D63A916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282B20-06CE-436A-9E76-E98C80D7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33EC79-1089-4F11-855F-52C63F55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126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7E79C-55A7-4C88-8C6B-AE3E5CD0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B75691-3BED-40D4-AC18-CDFB9A593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3E9887-B05D-44E3-8E1A-CC38BA8EC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5D920E-FB46-4695-93B1-C38EB729C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1998FD-1508-430F-9FC6-7E50CF8F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3E302D-B279-4506-BDD2-AB08AD5F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1141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9FE92-A2B5-49BE-8DC7-C9EBC655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8112A4-C8DD-40F9-A91E-A624DC1D5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B52A42-4AF0-4025-B137-51419D202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6EC628-FA0E-40B8-923E-C1AF9AAF7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4FC939-71DB-4D9C-A0B4-B362A6C9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0273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624C64-120B-47FC-BEB7-247957901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F83BEE-6811-436C-99ED-C6477C226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7F8243-0C7E-4E0D-B909-DF08F3C63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BEEB6-25E4-4F64-873C-21A4877E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14210-391F-4414-A6D6-2878470E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8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FF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FFC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368874-348F-419C-8201-E0F9D6F7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462DB8-FE36-4EC0-8BC5-CF2C9D042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34E33-00BF-41E7-85DD-3280AE5DC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19A57-B9AC-47FE-ABB8-9E5EDF0DBDB0}" type="datetimeFigureOut">
              <a:rPr lang="zh-CN" altLang="en-US" smtClean="0"/>
              <a:t>2021/4/24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2DE37-F9F5-438E-B5F6-02BF9F79E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9A2FB-AC12-4071-BD08-A7A691EB7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9E56D-A8CB-4846-8976-F25527A07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3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C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1594798" y="3363838"/>
            <a:ext cx="5929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0"/>
            <a:ext cx="2393156" cy="2158466"/>
          </a:xfrm>
          <a:custGeom>
            <a:avLst/>
            <a:gdLst>
              <a:gd name="connsiteX0" fmla="*/ 0 w 2393156"/>
              <a:gd name="connsiteY0" fmla="*/ 0 h 2158466"/>
              <a:gd name="connsiteX1" fmla="*/ 2393156 w 2393156"/>
              <a:gd name="connsiteY1" fmla="*/ 0 h 2158466"/>
              <a:gd name="connsiteX2" fmla="*/ 2393156 w 2393156"/>
              <a:gd name="connsiteY2" fmla="*/ 2158466 h 2158466"/>
              <a:gd name="connsiteX3" fmla="*/ 0 w 2393156"/>
              <a:gd name="connsiteY3" fmla="*/ 2158466 h 2158466"/>
              <a:gd name="connsiteX4" fmla="*/ 0 w 2393156"/>
              <a:gd name="connsiteY4" fmla="*/ 0 h 2158466"/>
              <a:gd name="connsiteX0" fmla="*/ 0 w 2393156"/>
              <a:gd name="connsiteY0" fmla="*/ 0 h 2158466"/>
              <a:gd name="connsiteX1" fmla="*/ 2393156 w 2393156"/>
              <a:gd name="connsiteY1" fmla="*/ 0 h 2158466"/>
              <a:gd name="connsiteX2" fmla="*/ 0 w 2393156"/>
              <a:gd name="connsiteY2" fmla="*/ 2158466 h 2158466"/>
              <a:gd name="connsiteX3" fmla="*/ 0 w 2393156"/>
              <a:gd name="connsiteY3" fmla="*/ 0 h 215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3156" h="2158466">
                <a:moveTo>
                  <a:pt x="0" y="0"/>
                </a:moveTo>
                <a:lnTo>
                  <a:pt x="2393156" y="0"/>
                </a:lnTo>
                <a:lnTo>
                  <a:pt x="0" y="21584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203848" y="123478"/>
            <a:ext cx="2592288" cy="239566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" descr="E:\DISK-2014-11-PERSONAL\EPIC-LAB\LOGO&amp;WEB\epicjp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3518"/>
            <a:ext cx="1440000" cy="178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3C8954FA-EBB1-4A82-8B1F-0C33A596FCAC}"/>
              </a:ext>
            </a:extLst>
          </p:cNvPr>
          <p:cNvSpPr txBox="1">
            <a:spLocks/>
          </p:cNvSpPr>
          <p:nvPr/>
        </p:nvSpPr>
        <p:spPr>
          <a:xfrm>
            <a:off x="1907703" y="2696830"/>
            <a:ext cx="5616625" cy="516988"/>
          </a:xfrm>
          <a:prstGeom prst="rect">
            <a:avLst/>
          </a:prstGeom>
        </p:spPr>
        <p:txBody>
          <a:bodyPr vert="horz" lIns="0" tIns="60960" rIns="0" bIns="60960" rtlCol="0" anchor="ctr">
            <a:no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sz="30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PT Sans Narrow"/>
              </a:rPr>
              <a:t>物联网技术与应用</a:t>
            </a:r>
            <a:endParaRPr lang="en-GB" sz="3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FBF2B7B0-72E4-4B49-9B9A-26655B03E4DC}"/>
              </a:ext>
            </a:extLst>
          </p:cNvPr>
          <p:cNvSpPr txBox="1"/>
          <p:nvPr/>
        </p:nvSpPr>
        <p:spPr>
          <a:xfrm>
            <a:off x="1679243" y="3528430"/>
            <a:ext cx="5760640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华中科技大学计算机科学与技术学院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郝义学  副教授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Email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yixuehao@hust.edu.cn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23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33E72D-E432-46CD-95A7-9CED9C31E344}"/>
              </a:ext>
            </a:extLst>
          </p:cNvPr>
          <p:cNvSpPr txBox="1">
            <a:spLocks/>
          </p:cNvSpPr>
          <p:nvPr/>
        </p:nvSpPr>
        <p:spPr>
          <a:xfrm>
            <a:off x="827584" y="123478"/>
            <a:ext cx="465022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什么是强化学习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613EC7B-CF36-4555-BCDA-AA1A685A1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543" y="771550"/>
                <a:ext cx="8558913" cy="403244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rgbClr val="0000F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3600"/>
                  </a:spcBef>
                  <a:buNone/>
                </a:pPr>
                <a:r>
                  <a:rPr lang="zh-CN" altLang="en-US" sz="28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状态价值函数：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从该状态开始的马尔科夫链收获的概率期望值。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策略</a:t>
                </a:r>
                <a14:m>
                  <m:oMath xmlns:m="http://schemas.openxmlformats.org/officeDocument/2006/math">
                    <m:r>
                      <a:rPr lang="zh-CN" alt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𝜋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下状态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s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的价值函数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endPara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0" indent="0">
                  <a:spcBef>
                    <a:spcPts val="3600"/>
                  </a:spcBef>
                  <a:buNone/>
                </a:pPr>
                <a:endParaRPr lang="en-US" altLang="zh-CN" sz="36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zh-CN" altLang="en-US" sz="28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动作价值函数：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从该状态开始执行某一行为的价值。策略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𝜋</m:t>
                    </m:r>
                  </m:oMath>
                </a14:m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下在状态</a:t>
                </a:r>
                <a:r>
                  <a:rPr lang="en-US" altLang="zh-CN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s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时采取动作</a:t>
                </a:r>
                <a:r>
                  <a:rPr lang="en-US" altLang="zh-CN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的价值函数为</a:t>
                </a:r>
                <a:endPara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613EC7B-CF36-4555-BCDA-AA1A685A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43" y="771550"/>
                <a:ext cx="8558913" cy="4032448"/>
              </a:xfrm>
              <a:prstGeom prst="rect">
                <a:avLst/>
              </a:prstGeom>
              <a:blipFill>
                <a:blip r:embed="rId3"/>
                <a:stretch>
                  <a:fillRect l="-1496" t="-1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913A843-23F9-4D0E-8690-BA7B771DB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883511"/>
            <a:ext cx="5440398" cy="7197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F23396-EE00-4CBA-84ED-67BAA6AA4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715213"/>
            <a:ext cx="787715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0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33E72D-E432-46CD-95A7-9CED9C31E344}"/>
              </a:ext>
            </a:extLst>
          </p:cNvPr>
          <p:cNvSpPr txBox="1">
            <a:spLocks/>
          </p:cNvSpPr>
          <p:nvPr/>
        </p:nvSpPr>
        <p:spPr>
          <a:xfrm>
            <a:off x="827584" y="123478"/>
            <a:ext cx="465022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什么是强化学习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613EC7B-CF36-4555-BCDA-AA1A685A1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512" y="843558"/>
                <a:ext cx="8558913" cy="381642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rgbClr val="0000F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3600"/>
                  </a:spcBef>
                  <a:buNone/>
                </a:pPr>
                <a:r>
                  <a:rPr lang="zh-CN" altLang="en-US" sz="36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策略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是从状态到每个动作的选择概率之间的映射</a:t>
                </a:r>
                <a:r>
                  <a:rPr lang="zh-CN" altLang="en-US" sz="36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3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𝝅</m:t>
                    </m:r>
                    <m:r>
                      <a:rPr lang="en-US" altLang="zh-CN" sz="3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3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3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|</m:t>
                    </m:r>
                    <m:r>
                      <a:rPr lang="en-US" altLang="zh-CN" sz="3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𝒔</m:t>
                    </m:r>
                    <m:r>
                      <a:rPr lang="en-US" altLang="zh-CN" sz="3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)</m:t>
                    </m:r>
                  </m:oMath>
                </a14:m>
                <a:endParaRPr lang="en-US" altLang="zh-CN" sz="36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0" indent="0">
                  <a:spcBef>
                    <a:spcPts val="3600"/>
                  </a:spcBef>
                  <a:buNone/>
                </a:pPr>
                <a:r>
                  <a:rPr lang="zh-CN" altLang="en-US" sz="36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价值函数是</a:t>
                </a:r>
                <a:r>
                  <a:rPr lang="zh-CN" altLang="en-US" sz="36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状态</a:t>
                </a:r>
                <a:r>
                  <a:rPr lang="en-US" altLang="zh-CN" sz="36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(</a:t>
                </a:r>
                <a:r>
                  <a:rPr lang="zh-CN" altLang="en-US" sz="36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或状态与动作二元组</a:t>
                </a:r>
                <a:r>
                  <a:rPr lang="en-US" altLang="zh-CN" sz="36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)</a:t>
                </a:r>
                <a:r>
                  <a:rPr lang="zh-CN" altLang="en-US" sz="36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的函数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，用来评估当前智能体在给定状态</a:t>
                </a:r>
                <a:r>
                  <a:rPr lang="en-US" altLang="zh-CN" sz="36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(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或给定状态与动作</a:t>
                </a:r>
                <a:r>
                  <a:rPr lang="en-US" altLang="zh-CN" sz="36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)</a:t>
                </a:r>
                <a:r>
                  <a:rPr lang="zh-CN" altLang="en-US" sz="36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下</a:t>
                </a:r>
                <a:r>
                  <a:rPr lang="zh-CN" altLang="en-US" sz="36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未来预期期望的收益</a:t>
                </a:r>
                <a:endParaRPr lang="en-US" altLang="zh-CN" sz="36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613EC7B-CF36-4555-BCDA-AA1A685A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43558"/>
                <a:ext cx="8558913" cy="3816424"/>
              </a:xfrm>
              <a:prstGeom prst="rect">
                <a:avLst/>
              </a:prstGeom>
              <a:blipFill>
                <a:blip r:embed="rId3"/>
                <a:stretch>
                  <a:fillRect l="-2137" t="-2396" r="-2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878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D31D4C-C293-4542-B226-5E4ACDEC432E}"/>
              </a:ext>
            </a:extLst>
          </p:cNvPr>
          <p:cNvSpPr txBox="1"/>
          <p:nvPr/>
        </p:nvSpPr>
        <p:spPr>
          <a:xfrm>
            <a:off x="323528" y="843558"/>
            <a:ext cx="8136904" cy="3416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前面我们介绍的均是关于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Value-based</a:t>
            </a:r>
            <a:r>
              <a:rPr lang="zh-CN" alt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的方法，是通过求解</a:t>
            </a:r>
            <a:r>
              <a:rPr lang="en-US" altLang="zh-CN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Q</a:t>
            </a:r>
            <a:r>
              <a:rPr lang="zh-CN" alt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值给出最优的动作。</a:t>
            </a:r>
            <a:endParaRPr lang="en-US" altLang="zh-CN" sz="28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一般情况下动作是通过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epsilon-greedy</a:t>
            </a:r>
            <a:r>
              <a:rPr lang="en-US" altLang="zh-CN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算法进行选取。</a:t>
            </a:r>
            <a:endParaRPr lang="en-US" altLang="zh-CN" sz="28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通过学习</a:t>
            </a:r>
            <a:r>
              <a:rPr lang="en-US" altLang="zh-CN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value function </a:t>
            </a: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进行更新</a:t>
            </a:r>
            <a:endParaRPr lang="en-US" altLang="zh-CN" sz="28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42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3D31D4C-C293-4542-B226-5E4ACDEC432E}"/>
                  </a:ext>
                </a:extLst>
              </p:cNvPr>
              <p:cNvSpPr txBox="1"/>
              <p:nvPr/>
            </p:nvSpPr>
            <p:spPr>
              <a:xfrm>
                <a:off x="323528" y="843558"/>
                <a:ext cx="8136904" cy="13234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8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我们是否可以直接对策略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𝝅</m:t>
                        </m:r>
                      </m:e>
                      <m:sub>
                        <m:r>
                          <a:rPr lang="zh-CN" alt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𝜽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𝒂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|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𝒔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进行优化， 直接进行策略的学习</a:t>
                </a:r>
                <a:endParaRPr lang="en-US" altLang="zh-CN" sz="28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3D31D4C-C293-4542-B226-5E4ACDEC4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43558"/>
                <a:ext cx="8136904" cy="1323439"/>
              </a:xfrm>
              <a:prstGeom prst="rect">
                <a:avLst/>
              </a:prstGeom>
              <a:blipFill>
                <a:blip r:embed="rId3"/>
                <a:stretch>
                  <a:fillRect l="-1273" b="-119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13CA20-9008-4DF0-8D1D-156E5BF02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158225"/>
            <a:ext cx="4464496" cy="29354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B6269C-6D3B-45AD-B2DE-0575B7A46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2372647"/>
            <a:ext cx="3762959" cy="25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1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D17E30-412E-4C2D-82FA-EAFF1F512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65617"/>
            <a:ext cx="8772313" cy="41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C4768B-35B9-45A9-ABDB-E70463640A10}"/>
              </a:ext>
            </a:extLst>
          </p:cNvPr>
          <p:cNvSpPr txBox="1"/>
          <p:nvPr/>
        </p:nvSpPr>
        <p:spPr>
          <a:xfrm>
            <a:off x="323528" y="1225227"/>
            <a:ext cx="8136904" cy="2693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确定性策略：</a:t>
            </a:r>
            <a:r>
              <a:rPr lang="zh-CN" alt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给定一个状态，返回一个确定性的动作 </a:t>
            </a:r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随机性策略：</a:t>
            </a:r>
            <a:r>
              <a:rPr lang="zh-CN" altLang="en-US" sz="28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给定一个状态，返回一个动作的概率</a:t>
            </a:r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82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37DF78-9643-4D26-B19F-3243009F5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168064"/>
            <a:ext cx="8744209" cy="28083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1FCBD8-CBC0-4149-9D6A-F2EF7A9D961B}"/>
              </a:ext>
            </a:extLst>
          </p:cNvPr>
          <p:cNvSpPr/>
          <p:nvPr/>
        </p:nvSpPr>
        <p:spPr>
          <a:xfrm>
            <a:off x="323528" y="709794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随机性策略：</a:t>
            </a: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给定一个状态，返回一个动作的概率</a:t>
            </a:r>
            <a:endParaRPr lang="en-US" altLang="zh-CN" sz="28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17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41CFAE-BD34-48F0-B537-40804D5B3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71550"/>
            <a:ext cx="8713340" cy="4055506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67544" y="1203598"/>
            <a:ext cx="6336704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83568" y="1162948"/>
                <a:ext cx="64043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𝜏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;</m:t>
                        </m:r>
                        <m:r>
                          <a:rPr lang="zh-CN" alt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e>
                      <m:sub>
                        <m:r>
                          <a:rPr lang="zh-CN" alt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162948"/>
                <a:ext cx="6404317" cy="369332"/>
              </a:xfrm>
              <a:prstGeom prst="rect">
                <a:avLst/>
              </a:prstGeom>
              <a:blipFill>
                <a:blip r:embed="rId4"/>
                <a:stretch>
                  <a:fillRect l="-1713" t="-26667" r="-7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2987824" y="1707654"/>
            <a:ext cx="2304256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843808" y="1654735"/>
                <a:ext cx="3456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𝜏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={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…</m:t>
                      </m:r>
                      <m:r>
                        <a:rPr lang="en-US" altLang="zh-CN" sz="24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}</m:t>
                      </m:r>
                    </m:oMath>
                  </m:oMathPara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1654735"/>
                <a:ext cx="3456384" cy="369332"/>
              </a:xfrm>
              <a:prstGeom prst="rect">
                <a:avLst/>
              </a:prstGeom>
              <a:blipFill>
                <a:blip r:embed="rId5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75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51FCBD8-CBC0-4149-9D6A-F2EF7A9D961B}"/>
                  </a:ext>
                </a:extLst>
              </p:cNvPr>
              <p:cNvSpPr/>
              <p:nvPr/>
            </p:nvSpPr>
            <p:spPr>
              <a:xfrm>
                <a:off x="323528" y="709794"/>
                <a:ext cx="8352928" cy="2908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8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目标：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找到最优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𝜃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对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ea typeface="华文楷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𝜋</m:t>
                        </m:r>
                      </m:e>
                      <m:sub>
                        <m:r>
                          <a:rPr lang="zh-CN" alt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𝜃</m:t>
                        </m:r>
                      </m:sub>
                    </m:sSub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(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𝑎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|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𝑠</m:t>
                    </m:r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)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进行</m:t>
                    </m:r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求解</a:t>
                </a:r>
                <a:endParaRPr lang="en-US" altLang="zh-CN" sz="2800" dirty="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800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定义</a:t>
                </a:r>
                <a:r>
                  <a:rPr lang="zh-CN" altLang="en-US" sz="2800" b="1" dirty="0">
                    <a:solidFill>
                      <a:srgbClr val="BC1A29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策略的值</a:t>
                </a:r>
                <a:r>
                  <a:rPr lang="zh-CN" altLang="en-US" sz="2800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endParaRPr lang="en-US" altLang="zh-CN" sz="2800" dirty="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endParaRPr lang="en-US" altLang="zh-CN" sz="2800" dirty="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endParaRPr lang="en-US" altLang="zh-CN" sz="2800" dirty="0">
                  <a:solidFill>
                    <a:prstClr val="black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51FCBD8-CBC0-4149-9D6A-F2EF7A9D9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709794"/>
                <a:ext cx="8352928" cy="2908489"/>
              </a:xfrm>
              <a:prstGeom prst="rect">
                <a:avLst/>
              </a:prstGeom>
              <a:blipFill>
                <a:blip r:embed="rId3"/>
                <a:stretch>
                  <a:fillRect l="-1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563638"/>
            <a:ext cx="2895749" cy="5143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164038"/>
            <a:ext cx="7575478" cy="2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33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87A068-C8F6-4314-A007-2C29A506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3558"/>
            <a:ext cx="878769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5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328240-8494-4ECD-9CFF-EABD1B62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12850"/>
            <a:ext cx="7855354" cy="19177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91E10C-A385-4CBB-939B-8A544DD057A8}"/>
              </a:ext>
            </a:extLst>
          </p:cNvPr>
          <p:cNvSpPr txBox="1">
            <a:spLocks/>
          </p:cNvSpPr>
          <p:nvPr/>
        </p:nvSpPr>
        <p:spPr>
          <a:xfrm>
            <a:off x="885540" y="195486"/>
            <a:ext cx="325441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zh-CN" altLang="en-US" sz="3200" dirty="0">
                <a:solidFill>
                  <a:schemeClr val="tx1"/>
                </a:solidFill>
              </a:rPr>
              <a:t>思考与作业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38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1FCBD8-CBC0-4149-9D6A-F2EF7A9D961B}"/>
              </a:ext>
            </a:extLst>
          </p:cNvPr>
          <p:cNvSpPr/>
          <p:nvPr/>
        </p:nvSpPr>
        <p:spPr>
          <a:xfrm>
            <a:off x="323528" y="709794"/>
            <a:ext cx="8352928" cy="674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进一步我们给出推导：</a:t>
            </a:r>
            <a:endParaRPr lang="en-US" altLang="zh-CN" sz="28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7819"/>
            <a:ext cx="8230023" cy="3772094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E864BE1B-9AAF-4133-B06B-18BF6AFF80B9}"/>
              </a:ext>
            </a:extLst>
          </p:cNvPr>
          <p:cNvSpPr/>
          <p:nvPr/>
        </p:nvSpPr>
        <p:spPr>
          <a:xfrm>
            <a:off x="6660232" y="3075806"/>
            <a:ext cx="648072" cy="12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EC49A4-9798-4A07-A101-2802A3894DBA}"/>
              </a:ext>
            </a:extLst>
          </p:cNvPr>
          <p:cNvSpPr/>
          <p:nvPr/>
        </p:nvSpPr>
        <p:spPr>
          <a:xfrm>
            <a:off x="35496" y="3075806"/>
            <a:ext cx="8784976" cy="203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59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81F3D14-3649-445A-943E-33D4704B0A57}"/>
              </a:ext>
            </a:extLst>
          </p:cNvPr>
          <p:cNvSpPr/>
          <p:nvPr/>
        </p:nvSpPr>
        <p:spPr>
          <a:xfrm>
            <a:off x="251520" y="1681724"/>
            <a:ext cx="88569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期望仍是对整个序列出现的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期望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期望中第二项是 取对数再求导后的结果，有关环境因素被消去，仅剩与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策略 相关的因素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仅使用所有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奖励</a:t>
            </a: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的和，在实际问题中可以使用</a:t>
            </a:r>
            <a:r>
              <a:rPr lang="en-US" altLang="zh-CN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average reward</a:t>
            </a: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discount reward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17BC35-0BC0-41A6-B3D7-946395EB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9542"/>
            <a:ext cx="4752528" cy="9927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BEF4EC-BCF9-48B6-9694-ED6C3CB00BCE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553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1FCBD8-CBC0-4149-9D6A-F2EF7A9D961B}"/>
              </a:ext>
            </a:extLst>
          </p:cNvPr>
          <p:cNvSpPr/>
          <p:nvPr/>
        </p:nvSpPr>
        <p:spPr>
          <a:xfrm>
            <a:off x="323528" y="709794"/>
            <a:ext cx="8352928" cy="674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进一步我们给出推导：</a:t>
            </a:r>
            <a:endParaRPr lang="en-US" altLang="zh-CN" sz="28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7819"/>
            <a:ext cx="8230023" cy="3772094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E864BE1B-9AAF-4133-B06B-18BF6AFF80B9}"/>
              </a:ext>
            </a:extLst>
          </p:cNvPr>
          <p:cNvSpPr/>
          <p:nvPr/>
        </p:nvSpPr>
        <p:spPr>
          <a:xfrm>
            <a:off x="6660232" y="3075806"/>
            <a:ext cx="648072" cy="12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8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0"/>
            <a:ext cx="7560840" cy="50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7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1FCBD8-CBC0-4149-9D6A-F2EF7A9D961B}"/>
              </a:ext>
            </a:extLst>
          </p:cNvPr>
          <p:cNvSpPr/>
          <p:nvPr/>
        </p:nvSpPr>
        <p:spPr>
          <a:xfrm>
            <a:off x="323528" y="709794"/>
            <a:ext cx="8352928" cy="674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因此，我们可以得到：</a:t>
            </a:r>
            <a:endParaRPr lang="en-US" altLang="zh-CN" sz="28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3" y="1707654"/>
            <a:ext cx="8646414" cy="21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8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7EC6B0-B363-421A-913F-046D4AD7BB2A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5EA5EB-668A-46BB-B19F-CD7A8D23CE68}"/>
              </a:ext>
            </a:extLst>
          </p:cNvPr>
          <p:cNvSpPr/>
          <p:nvPr/>
        </p:nvSpPr>
        <p:spPr>
          <a:xfrm>
            <a:off x="323528" y="709794"/>
            <a:ext cx="8352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利用蒙特卡洛进行估计时，我们可以得到如下公式：</a:t>
            </a:r>
            <a:endParaRPr lang="en-US" altLang="zh-CN" sz="28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620BAD-CF30-4DD4-A760-05A9C484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76" y="2244020"/>
            <a:ext cx="6769448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9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9" y="843558"/>
            <a:ext cx="8408369" cy="388843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886112-E7A3-4A76-896E-3DFFDD5570C6}"/>
              </a:ext>
            </a:extLst>
          </p:cNvPr>
          <p:cNvSpPr/>
          <p:nvPr/>
        </p:nvSpPr>
        <p:spPr>
          <a:xfrm>
            <a:off x="4499992" y="1303407"/>
            <a:ext cx="79208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483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4.1 </a:t>
            </a:r>
            <a:r>
              <a:rPr lang="zh-CN" altLang="en-US" sz="3200" dirty="0">
                <a:solidFill>
                  <a:schemeClr val="tx1"/>
                </a:solidFill>
              </a:rPr>
              <a:t>基于策略的深度强化学习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771550"/>
            <a:ext cx="8681984" cy="417646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56D71BAE-598E-4238-91FE-A8989F019B95}"/>
              </a:ext>
            </a:extLst>
          </p:cNvPr>
          <p:cNvSpPr/>
          <p:nvPr/>
        </p:nvSpPr>
        <p:spPr>
          <a:xfrm>
            <a:off x="4499992" y="843558"/>
            <a:ext cx="720080" cy="136815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83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23678"/>
            <a:ext cx="8712968" cy="1021556"/>
          </a:xfrm>
        </p:spPr>
        <p:txBody>
          <a:bodyPr>
            <a:normAutofit fontScale="90000"/>
          </a:bodyPr>
          <a:lstStyle/>
          <a:p>
            <a:r>
              <a:rPr lang="en-US" altLang="zh-CN" sz="4800" dirty="0">
                <a:latin typeface="隶书" panose="02010509060101010101" pitchFamily="49" charset="-122"/>
                <a:ea typeface="隶书" panose="02010509060101010101" pitchFamily="49" charset="-122"/>
              </a:rPr>
              <a:t>4.2</a:t>
            </a:r>
            <a:r>
              <a:rPr lang="zh-CN" altLang="en-US" sz="4800" dirty="0">
                <a:latin typeface="隶书" panose="02010509060101010101" pitchFamily="49" charset="-122"/>
                <a:ea typeface="隶书" panose="02010509060101010101" pitchFamily="49" charset="-122"/>
              </a:rPr>
              <a:t>节 </a:t>
            </a:r>
            <a:r>
              <a:rPr lang="zh-CN" altLang="en-US" sz="4900" dirty="0">
                <a:latin typeface="隶书" panose="02010509060101010101" pitchFamily="49" charset="-122"/>
                <a:ea typeface="隶书" panose="02010509060101010101" pitchFamily="49" charset="-122"/>
              </a:rPr>
              <a:t>基于</a:t>
            </a:r>
            <a:r>
              <a:rPr lang="en-US" altLang="zh-CN" sz="4900" dirty="0">
                <a:latin typeface="隶书" panose="02010509060101010101" pitchFamily="49" charset="-122"/>
                <a:ea typeface="隶书" panose="02010509060101010101" pitchFamily="49" charset="-122"/>
              </a:rPr>
              <a:t>Monte-Carlo </a:t>
            </a:r>
            <a:r>
              <a:rPr lang="zh-CN" altLang="en-US" sz="4900" dirty="0">
                <a:latin typeface="隶书" panose="02010509060101010101" pitchFamily="49" charset="-122"/>
                <a:ea typeface="隶书" panose="02010509060101010101" pitchFamily="49" charset="-122"/>
              </a:rPr>
              <a:t>策略梯度</a:t>
            </a:r>
          </a:p>
        </p:txBody>
      </p:sp>
    </p:spTree>
    <p:extLst>
      <p:ext uri="{BB962C8B-B14F-4D97-AF65-F5344CB8AC3E}">
        <p14:creationId xmlns:p14="http://schemas.microsoft.com/office/powerpoint/2010/main" val="423374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15566"/>
            <a:ext cx="8908564" cy="26207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0" y="3579862"/>
            <a:ext cx="8244758" cy="13062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4.2 </a:t>
            </a:r>
            <a:r>
              <a:rPr lang="zh-CN" altLang="en-US" sz="3200" dirty="0">
                <a:solidFill>
                  <a:schemeClr val="tx1"/>
                </a:solidFill>
              </a:rPr>
              <a:t>基于</a:t>
            </a:r>
            <a:r>
              <a:rPr lang="en-US" altLang="zh-CN" sz="3200" dirty="0">
                <a:solidFill>
                  <a:schemeClr val="tx1"/>
                </a:solidFill>
              </a:rPr>
              <a:t>Monte-Carlo</a:t>
            </a:r>
            <a:r>
              <a:rPr lang="zh-CN" altLang="en-US" sz="3200" dirty="0">
                <a:solidFill>
                  <a:schemeClr val="tx1"/>
                </a:solidFill>
              </a:rPr>
              <a:t>策略梯度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5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23DB142-0DEE-42F9-BEAE-082F310A3D42}"/>
                  </a:ext>
                </a:extLst>
              </p:cNvPr>
              <p:cNvSpPr txBox="1"/>
              <p:nvPr/>
            </p:nvSpPr>
            <p:spPr>
              <a:xfrm>
                <a:off x="323528" y="910261"/>
                <a:ext cx="7647456" cy="40079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UCB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算法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通过算法直接估计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，没有关于臂的任何知识</a:t>
                </a: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b="1" dirty="0" err="1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LinUCB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通过回归算法估计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通过考虑臂的情景，我们希望能够更加迅速的学习臂的知识</a:t>
                </a: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我们需要学习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</a:rPr>
                  <a:t> 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23DB142-0DEE-42F9-BEAE-082F310A3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910261"/>
                <a:ext cx="7647456" cy="4007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6D7922E-90DA-4243-B814-0F276F3C4DCF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325441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zh-CN" altLang="en-US" sz="3200" dirty="0">
                <a:solidFill>
                  <a:schemeClr val="tx1"/>
                </a:solidFill>
              </a:rPr>
              <a:t>思考与作业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79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D60A-0FBD-4E47-B664-D5D237D58510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4.2 </a:t>
            </a:r>
            <a:r>
              <a:rPr lang="zh-CN" altLang="en-US" sz="3200" dirty="0">
                <a:solidFill>
                  <a:schemeClr val="tx1"/>
                </a:solidFill>
              </a:rPr>
              <a:t>基于</a:t>
            </a:r>
            <a:r>
              <a:rPr lang="en-US" altLang="zh-CN" sz="3200" dirty="0">
                <a:solidFill>
                  <a:schemeClr val="tx1"/>
                </a:solidFill>
              </a:rPr>
              <a:t>Monte-Carlo</a:t>
            </a:r>
            <a:r>
              <a:rPr lang="zh-CN" altLang="en-US" sz="3200" dirty="0">
                <a:solidFill>
                  <a:schemeClr val="tx1"/>
                </a:solidFill>
              </a:rPr>
              <a:t>策略梯度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79D5A51-F357-4753-973F-82BCE4ECC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846280"/>
            <a:ext cx="7920880" cy="3970318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run_episode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obs_list, action_list, reward_list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[], [], []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obs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obs_list.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(obs)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action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(obs)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dobe 仿宋 Std R" panose="02020400000000000000" pitchFamily="18" charset="-122"/>
                <a:ea typeface="Adobe 仿宋 Std R" panose="02020400000000000000" pitchFamily="18" charset="-122"/>
              </a:rPr>
              <a:t/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dobe 仿宋 Std R" panose="02020400000000000000" pitchFamily="18" charset="-122"/>
                <a:ea typeface="Adobe 仿宋 Std R" panose="02020400000000000000" pitchFamily="18" charset="-122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      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action_list.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(action)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obs, reward, done, info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(action)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reward_list.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(reward)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break</a:t>
            </a:r>
            <a:b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obs_list, action_list, reward_list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43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544" y="966669"/>
            <a:ext cx="7776864" cy="3539430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(parl.Model)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__init__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act_dim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act_dim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act_dim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hid1_size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act_dim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.fc1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size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hid1_size,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act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'tanh'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.fc2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size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act_dim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act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'softmax'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7F"/>
                </a:solidFill>
                <a:effectLst/>
                <a:latin typeface="Consolas" panose="020B0609020204030204" pitchFamily="49" charset="0"/>
              </a:rPr>
              <a:t>out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out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fc2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out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A2D60A-0FBD-4E47-B664-D5D237D58510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4.2 </a:t>
            </a:r>
            <a:r>
              <a:rPr lang="zh-CN" altLang="en-US" sz="3200" dirty="0">
                <a:solidFill>
                  <a:schemeClr val="tx1"/>
                </a:solidFill>
              </a:rPr>
              <a:t>基于</a:t>
            </a:r>
            <a:r>
              <a:rPr lang="en-US" altLang="zh-CN" sz="3200" dirty="0">
                <a:solidFill>
                  <a:schemeClr val="tx1"/>
                </a:solidFill>
              </a:rPr>
              <a:t>Monte-Carlo</a:t>
            </a:r>
            <a:r>
              <a:rPr lang="zh-CN" altLang="en-US" sz="3200" dirty="0">
                <a:solidFill>
                  <a:schemeClr val="tx1"/>
                </a:solidFill>
              </a:rPr>
              <a:t>策略梯度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365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D60A-0FBD-4E47-B664-D5D237D58510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4.2 </a:t>
            </a:r>
            <a:r>
              <a:rPr lang="zh-CN" altLang="en-US" sz="3200" dirty="0">
                <a:solidFill>
                  <a:schemeClr val="tx1"/>
                </a:solidFill>
              </a:rPr>
              <a:t>基于</a:t>
            </a:r>
            <a:r>
              <a:rPr lang="en-US" altLang="zh-CN" sz="3200" dirty="0">
                <a:solidFill>
                  <a:schemeClr val="tx1"/>
                </a:solidFill>
              </a:rPr>
              <a:t>Monte-Carlo</a:t>
            </a:r>
            <a:r>
              <a:rPr lang="zh-CN" altLang="en-US" sz="3200" dirty="0">
                <a:solidFill>
                  <a:schemeClr val="tx1"/>
                </a:solidFill>
              </a:rPr>
              <a:t>策略梯度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165FBA-2D6F-460A-A47E-CFA0FD197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285472"/>
            <a:ext cx="8496944" cy="3293209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learn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reward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act_prob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dobe 仿宋 Std R" panose="02020400000000000000" pitchFamily="18" charset="-122"/>
                <a:ea typeface="Adobe 仿宋 Std R" panose="02020400000000000000" pitchFamily="18" charset="-122"/>
              </a:rPr>
              <a:t/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dobe 仿宋 Std R" panose="02020400000000000000" pitchFamily="18" charset="-122"/>
                <a:ea typeface="Adobe 仿宋 Std R" panose="02020400000000000000" pitchFamily="18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Adobe 仿宋 Std R" panose="02020400000000000000" pitchFamily="18" charset="-122"/>
                <a:ea typeface="Adobe 仿宋 Std R" panose="02020400000000000000" pitchFamily="18" charset="-122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log_prob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reduce_sum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1.0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(act_prob)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one_hot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act_prob.shape[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]),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cost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log_prob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reward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cost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reduce_mean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(cost)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optimizer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fluid.optimizer.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.lr)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optimizer.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minimize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(cost)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cost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09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23678"/>
            <a:ext cx="8496944" cy="1021556"/>
          </a:xfrm>
        </p:spPr>
        <p:txBody>
          <a:bodyPr>
            <a:normAutofit fontScale="90000"/>
          </a:bodyPr>
          <a:lstStyle/>
          <a:p>
            <a:r>
              <a:rPr lang="en-US" altLang="zh-CN" sz="4800" dirty="0">
                <a:latin typeface="隶书" panose="02010509060101010101" pitchFamily="49" charset="-122"/>
                <a:ea typeface="隶书" panose="02010509060101010101" pitchFamily="49" charset="-122"/>
              </a:rPr>
              <a:t>4.3</a:t>
            </a:r>
            <a:r>
              <a:rPr lang="zh-CN" altLang="en-US" sz="4800" dirty="0">
                <a:latin typeface="隶书" panose="02010509060101010101" pitchFamily="49" charset="-122"/>
                <a:ea typeface="隶书" panose="02010509060101010101" pitchFamily="49" charset="-122"/>
              </a:rPr>
              <a:t>节 </a:t>
            </a:r>
            <a:r>
              <a:rPr lang="en-US" altLang="zh-CN" sz="4900" dirty="0">
                <a:latin typeface="隶书" panose="02010509060101010101" pitchFamily="49" charset="-122"/>
                <a:ea typeface="隶书" panose="02010509060101010101" pitchFamily="49" charset="-122"/>
              </a:rPr>
              <a:t>Actor-critic </a:t>
            </a:r>
            <a:r>
              <a:rPr lang="zh-CN" altLang="en-US" sz="4900" dirty="0">
                <a:latin typeface="隶书" panose="02010509060101010101" pitchFamily="49" charset="-122"/>
                <a:ea typeface="隶书" panose="02010509060101010101" pitchFamily="49" charset="-122"/>
              </a:rPr>
              <a:t>策略梯度</a:t>
            </a:r>
          </a:p>
        </p:txBody>
      </p:sp>
    </p:spTree>
    <p:extLst>
      <p:ext uri="{BB962C8B-B14F-4D97-AF65-F5344CB8AC3E}">
        <p14:creationId xmlns:p14="http://schemas.microsoft.com/office/powerpoint/2010/main" val="1366761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Actor-Critic </a:t>
            </a:r>
            <a:r>
              <a:rPr lang="zh-CN" altLang="en-US" sz="3200" dirty="0">
                <a:solidFill>
                  <a:schemeClr val="tx1"/>
                </a:solidFill>
              </a:rPr>
              <a:t>策略梯度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1FCBD8-CBC0-4149-9D6A-F2EF7A9D961B}"/>
              </a:ext>
            </a:extLst>
          </p:cNvPr>
          <p:cNvSpPr/>
          <p:nvPr/>
        </p:nvSpPr>
        <p:spPr>
          <a:xfrm>
            <a:off x="323528" y="709794"/>
            <a:ext cx="835292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目标：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利用下面公式对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action-value function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进行学习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因此，就变为如下公式：</a:t>
            </a:r>
            <a:endParaRPr lang="en-US" altLang="zh-CN" sz="28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07" y="709794"/>
            <a:ext cx="5372124" cy="892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157356"/>
            <a:ext cx="3346622" cy="7366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3782268"/>
            <a:ext cx="6317810" cy="10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90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Actor-Critic </a:t>
            </a:r>
            <a:r>
              <a:rPr lang="zh-CN" altLang="en-US" sz="3200" dirty="0">
                <a:solidFill>
                  <a:schemeClr val="tx1"/>
                </a:solidFill>
              </a:rPr>
              <a:t>策略梯度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51FCBD8-CBC0-4149-9D6A-F2EF7A9D961B}"/>
                  </a:ext>
                </a:extLst>
              </p:cNvPr>
              <p:cNvSpPr/>
              <p:nvPr/>
            </p:nvSpPr>
            <p:spPr>
              <a:xfrm>
                <a:off x="323528" y="709794"/>
                <a:ext cx="9001000" cy="4170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求解的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梯度</a:t>
                </a:r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：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Actor-Critic </a:t>
                </a:r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策略梯度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914400" lvl="1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Actor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：产生动作的策略函数，更新策略参数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宋体" panose="02010600030101010101" pitchFamily="2" charset="-122"/>
                      </a:rPr>
                      <m:t>𝜃</m:t>
                    </m:r>
                  </m:oMath>
                </a14:m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914400" lvl="1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Critic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: 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评估动作的价值函数，更新动作价值函数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宋体" panose="02010600030101010101" pitchFamily="2" charset="-122"/>
                      </a:rPr>
                      <m:t>w</m:t>
                    </m:r>
                  </m:oMath>
                </a14:m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51FCBD8-CBC0-4149-9D6A-F2EF7A9D9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709794"/>
                <a:ext cx="9001000" cy="4170372"/>
              </a:xfrm>
              <a:prstGeom prst="rect">
                <a:avLst/>
              </a:prstGeom>
              <a:blipFill>
                <a:blip r:embed="rId3"/>
                <a:stretch>
                  <a:fillRect l="-1151" b="-1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409985"/>
            <a:ext cx="6699594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45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23528" y="699542"/>
                <a:ext cx="8640960" cy="2000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利用线性函数去估计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914400" lvl="1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Actor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：利用策略梯度更新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华文楷体" panose="02010600040101010101" pitchFamily="2" charset="-122"/>
                        <a:cs typeface="宋体" panose="02010600030101010101" pitchFamily="2" charset="-122"/>
                      </a:rPr>
                      <m:t>𝜃</m:t>
                    </m:r>
                  </m:oMath>
                </a14:m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914400" lvl="1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Critic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:  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利用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宋体" panose="02010600030101010101" pitchFamily="2" charset="-122"/>
                      </a:rPr>
                      <m:t>时序差分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宋体" panose="02010600030101010101" pitchFamily="2" charset="-122"/>
                      </a:rPr>
                      <m:t>更新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ea typeface="华文楷体" panose="02010600040101010101" pitchFamily="2" charset="-122"/>
                        <a:cs typeface="宋体" panose="02010600030101010101" pitchFamily="2" charset="-122"/>
                      </a:rPr>
                      <m:t>w</m:t>
                    </m:r>
                  </m:oMath>
                </a14:m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99542"/>
                <a:ext cx="8640960" cy="2000548"/>
              </a:xfrm>
              <a:prstGeom prst="rect">
                <a:avLst/>
              </a:prstGeom>
              <a:blipFill>
                <a:blip r:embed="rId2"/>
                <a:stretch>
                  <a:fillRect l="-1199" b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699542"/>
            <a:ext cx="3149762" cy="6159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571750"/>
            <a:ext cx="8235131" cy="24937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Actor-Critic </a:t>
            </a:r>
            <a:r>
              <a:rPr lang="zh-CN" altLang="en-US" sz="3200" dirty="0">
                <a:solidFill>
                  <a:schemeClr val="tx1"/>
                </a:solidFill>
              </a:rPr>
              <a:t>策略梯度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37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Actor-Critic </a:t>
            </a:r>
            <a:r>
              <a:rPr lang="zh-CN" altLang="en-US" sz="3200" dirty="0">
                <a:solidFill>
                  <a:schemeClr val="tx1"/>
                </a:solidFill>
              </a:rPr>
              <a:t>策略梯度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609789"/>
            <a:ext cx="8136904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利用线性函数表示动作价值函数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利用随机梯度下降法进行更新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20572"/>
            <a:ext cx="5472608" cy="10869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651870"/>
            <a:ext cx="5451668" cy="6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22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策略梯度扩展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22" y="987574"/>
            <a:ext cx="881954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12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策略梯度扩展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B45BA5-D739-4751-99B5-7C2C00CFD1D8}"/>
              </a:ext>
            </a:extLst>
          </p:cNvPr>
          <p:cNvSpPr/>
          <p:nvPr/>
        </p:nvSpPr>
        <p:spPr>
          <a:xfrm>
            <a:off x="251520" y="609789"/>
            <a:ext cx="813690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动作价值函数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价值函数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定义优势函数：在状态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s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下，某动作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相对于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平均而言的优势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，就是随机变量相对于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均值的偏差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EB0240-665E-4C7B-AFA0-89A6F3E7E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329375"/>
            <a:ext cx="5319594" cy="6480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42660C-F2E4-4E12-BA87-8E15AAD20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733511"/>
            <a:ext cx="3962604" cy="8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FE1469-5514-44F4-9514-A4F9D608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02778"/>
            <a:ext cx="8026578" cy="41457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928737A-1A1C-4A76-9DF6-CD387AC1AF88}"/>
              </a:ext>
            </a:extLst>
          </p:cNvPr>
          <p:cNvSpPr txBox="1">
            <a:spLocks/>
          </p:cNvSpPr>
          <p:nvPr/>
        </p:nvSpPr>
        <p:spPr>
          <a:xfrm>
            <a:off x="1043608" y="215461"/>
            <a:ext cx="325441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zh-CN" altLang="en-US" sz="3200" dirty="0">
                <a:solidFill>
                  <a:schemeClr val="tx1"/>
                </a:solidFill>
              </a:rPr>
              <a:t>思考与作业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策略梯度扩展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B45BA5-D739-4751-99B5-7C2C00CFD1D8}"/>
              </a:ext>
            </a:extLst>
          </p:cNvPr>
          <p:cNvSpPr/>
          <p:nvPr/>
        </p:nvSpPr>
        <p:spPr>
          <a:xfrm>
            <a:off x="251520" y="609789"/>
            <a:ext cx="8136904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定义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优势函数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策略梯度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更改为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：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6D8B37-9A65-4F62-B18F-D0534815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1433"/>
            <a:ext cx="4026107" cy="5715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5F68DB-2552-41EC-B686-34CAE307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504" y="3003798"/>
            <a:ext cx="4584936" cy="6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3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策略梯度扩展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B45BA5-D739-4751-99B5-7C2C00CFD1D8}"/>
              </a:ext>
            </a:extLst>
          </p:cNvPr>
          <p:cNvSpPr/>
          <p:nvPr/>
        </p:nvSpPr>
        <p:spPr>
          <a:xfrm>
            <a:off x="251520" y="609789"/>
            <a:ext cx="8136904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时序差分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方法预估：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优势函数的无偏估计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进一步，可得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149710-E10B-4D83-A73A-E9BA57E81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75606"/>
            <a:ext cx="4673021" cy="7200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227111-CEA1-406A-8DBD-900336B73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083" y="2521834"/>
            <a:ext cx="5397777" cy="13145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E808CF-6A9F-40F4-AF33-E2F823A03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4299942"/>
            <a:ext cx="4153113" cy="7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1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Actor-Critic </a:t>
            </a:r>
            <a:r>
              <a:rPr lang="zh-CN" altLang="en-US" sz="3200" dirty="0">
                <a:solidFill>
                  <a:schemeClr val="tx1"/>
                </a:solidFill>
              </a:rPr>
              <a:t>策略梯度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51FCBD8-CBC0-4149-9D6A-F2EF7A9D961B}"/>
                  </a:ext>
                </a:extLst>
              </p:cNvPr>
              <p:cNvSpPr/>
              <p:nvPr/>
            </p:nvSpPr>
            <p:spPr>
              <a:xfrm>
                <a:off x="323528" y="709794"/>
                <a:ext cx="9001000" cy="4170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求解的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梯度</a:t>
                </a:r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：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Actor-Critic </a:t>
                </a:r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策略梯度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914400" lvl="1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Actor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：产生动作的策略函数，更新策略参数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宋体" panose="02010600030101010101" pitchFamily="2" charset="-122"/>
                      </a:rPr>
                      <m:t>𝜃</m:t>
                    </m:r>
                  </m:oMath>
                </a14:m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914400" lvl="1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Critic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: 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评估动作的价值函数，更新动作价值函数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宋体" panose="02010600030101010101" pitchFamily="2" charset="-122"/>
                      </a:rPr>
                      <m:t>w</m:t>
                    </m:r>
                  </m:oMath>
                </a14:m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51FCBD8-CBC0-4149-9D6A-F2EF7A9D9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709794"/>
                <a:ext cx="9001000" cy="4170372"/>
              </a:xfrm>
              <a:prstGeom prst="rect">
                <a:avLst/>
              </a:prstGeom>
              <a:blipFill>
                <a:blip r:embed="rId3"/>
                <a:stretch>
                  <a:fillRect l="-1151" b="-1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409985"/>
            <a:ext cx="6699594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26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tiff" descr="pasted-image.tiff">
            <a:extLst>
              <a:ext uri="{FF2B5EF4-FFF2-40B4-BE49-F238E27FC236}">
                <a16:creationId xmlns:a16="http://schemas.microsoft.com/office/drawing/2014/main" id="{F83BEE1A-96F8-41B0-B5A5-A4B33353C898}"/>
              </a:ext>
            </a:extLst>
          </p:cNvPr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696" y="1715305"/>
            <a:ext cx="1269017" cy="1712892"/>
          </a:xfrm>
          <a:prstGeom prst="rect">
            <a:avLst/>
          </a:prstGeom>
          <a:ln w="25400">
            <a:miter lim="400000"/>
          </a:ln>
          <a:effectLst>
            <a:outerShdw blurRad="254000" dist="635000" dir="9948495" rotWithShape="0">
              <a:srgbClr val="000000">
                <a:alpha val="81314"/>
              </a:srgbClr>
            </a:outerShdw>
          </a:effectLst>
        </p:spPr>
      </p:pic>
      <p:sp>
        <p:nvSpPr>
          <p:cNvPr id="3" name="“Bird”">
            <a:extLst>
              <a:ext uri="{FF2B5EF4-FFF2-40B4-BE49-F238E27FC236}">
                <a16:creationId xmlns:a16="http://schemas.microsoft.com/office/drawing/2014/main" id="{FC78E14E-D1DC-4B51-B3C4-A8D4C0286F7F}"/>
              </a:ext>
            </a:extLst>
          </p:cNvPr>
          <p:cNvSpPr/>
          <p:nvPr/>
        </p:nvSpPr>
        <p:spPr>
          <a:xfrm>
            <a:off x="6871661" y="2471666"/>
            <a:ext cx="355466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949"/>
              <a:t>“Bird”</a:t>
            </a:r>
          </a:p>
        </p:txBody>
      </p:sp>
      <p:sp>
        <p:nvSpPr>
          <p:cNvPr id="4" name="圆形">
            <a:extLst>
              <a:ext uri="{FF2B5EF4-FFF2-40B4-BE49-F238E27FC236}">
                <a16:creationId xmlns:a16="http://schemas.microsoft.com/office/drawing/2014/main" id="{756CCEA0-18DF-49B5-AD77-8357427BAC99}"/>
              </a:ext>
            </a:extLst>
          </p:cNvPr>
          <p:cNvSpPr/>
          <p:nvPr/>
        </p:nvSpPr>
        <p:spPr>
          <a:xfrm>
            <a:off x="3319556" y="1678427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" name="圆形">
            <a:extLst>
              <a:ext uri="{FF2B5EF4-FFF2-40B4-BE49-F238E27FC236}">
                <a16:creationId xmlns:a16="http://schemas.microsoft.com/office/drawing/2014/main" id="{399996E6-5F26-47BA-8239-8DF469FB6A66}"/>
              </a:ext>
            </a:extLst>
          </p:cNvPr>
          <p:cNvSpPr/>
          <p:nvPr/>
        </p:nvSpPr>
        <p:spPr>
          <a:xfrm>
            <a:off x="3319556" y="2175348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6" name="圆形">
            <a:extLst>
              <a:ext uri="{FF2B5EF4-FFF2-40B4-BE49-F238E27FC236}">
                <a16:creationId xmlns:a16="http://schemas.microsoft.com/office/drawing/2014/main" id="{641DC0C4-FAF4-421B-92D3-41A0D1C23D97}"/>
              </a:ext>
            </a:extLst>
          </p:cNvPr>
          <p:cNvSpPr/>
          <p:nvPr/>
        </p:nvSpPr>
        <p:spPr>
          <a:xfrm>
            <a:off x="3319556" y="2637353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7" name="圆形">
            <a:extLst>
              <a:ext uri="{FF2B5EF4-FFF2-40B4-BE49-F238E27FC236}">
                <a16:creationId xmlns:a16="http://schemas.microsoft.com/office/drawing/2014/main" id="{8ABC31E1-5DA5-4528-B9AF-1DFA44895E80}"/>
              </a:ext>
            </a:extLst>
          </p:cNvPr>
          <p:cNvSpPr/>
          <p:nvPr/>
        </p:nvSpPr>
        <p:spPr>
          <a:xfrm>
            <a:off x="3319556" y="3116816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8" name="圆形">
            <a:extLst>
              <a:ext uri="{FF2B5EF4-FFF2-40B4-BE49-F238E27FC236}">
                <a16:creationId xmlns:a16="http://schemas.microsoft.com/office/drawing/2014/main" id="{143287C1-CB41-4104-A7A2-297342AB20F1}"/>
              </a:ext>
            </a:extLst>
          </p:cNvPr>
          <p:cNvSpPr/>
          <p:nvPr/>
        </p:nvSpPr>
        <p:spPr>
          <a:xfrm>
            <a:off x="4209256" y="1678427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9" name="圆形">
            <a:extLst>
              <a:ext uri="{FF2B5EF4-FFF2-40B4-BE49-F238E27FC236}">
                <a16:creationId xmlns:a16="http://schemas.microsoft.com/office/drawing/2014/main" id="{01ADA793-B09C-436D-80C7-D0E2268ABE28}"/>
              </a:ext>
            </a:extLst>
          </p:cNvPr>
          <p:cNvSpPr/>
          <p:nvPr/>
        </p:nvSpPr>
        <p:spPr>
          <a:xfrm>
            <a:off x="4209256" y="2157890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0" name="圆形">
            <a:extLst>
              <a:ext uri="{FF2B5EF4-FFF2-40B4-BE49-F238E27FC236}">
                <a16:creationId xmlns:a16="http://schemas.microsoft.com/office/drawing/2014/main" id="{427E72FE-685B-4E40-815E-6286EA8660D0}"/>
              </a:ext>
            </a:extLst>
          </p:cNvPr>
          <p:cNvSpPr/>
          <p:nvPr/>
        </p:nvSpPr>
        <p:spPr>
          <a:xfrm>
            <a:off x="4209256" y="2637353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1" name="圆形">
            <a:extLst>
              <a:ext uri="{FF2B5EF4-FFF2-40B4-BE49-F238E27FC236}">
                <a16:creationId xmlns:a16="http://schemas.microsoft.com/office/drawing/2014/main" id="{151F1F9A-5AE2-4DDF-8332-ABD9C483938F}"/>
              </a:ext>
            </a:extLst>
          </p:cNvPr>
          <p:cNvSpPr/>
          <p:nvPr/>
        </p:nvSpPr>
        <p:spPr>
          <a:xfrm>
            <a:off x="4209256" y="3116816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2" name="圆形">
            <a:extLst>
              <a:ext uri="{FF2B5EF4-FFF2-40B4-BE49-F238E27FC236}">
                <a16:creationId xmlns:a16="http://schemas.microsoft.com/office/drawing/2014/main" id="{E32E2BBD-6728-4481-B986-472ED0901F31}"/>
              </a:ext>
            </a:extLst>
          </p:cNvPr>
          <p:cNvSpPr/>
          <p:nvPr/>
        </p:nvSpPr>
        <p:spPr>
          <a:xfrm>
            <a:off x="5098957" y="1678427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3" name="圆形">
            <a:extLst>
              <a:ext uri="{FF2B5EF4-FFF2-40B4-BE49-F238E27FC236}">
                <a16:creationId xmlns:a16="http://schemas.microsoft.com/office/drawing/2014/main" id="{C1756708-3A61-4DCE-BD5D-EF8CEE0DD57A}"/>
              </a:ext>
            </a:extLst>
          </p:cNvPr>
          <p:cNvSpPr/>
          <p:nvPr/>
        </p:nvSpPr>
        <p:spPr>
          <a:xfrm>
            <a:off x="5098957" y="2157890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4" name="圆形">
            <a:extLst>
              <a:ext uri="{FF2B5EF4-FFF2-40B4-BE49-F238E27FC236}">
                <a16:creationId xmlns:a16="http://schemas.microsoft.com/office/drawing/2014/main" id="{0B3E744C-05FE-450C-B595-A999C5E84E01}"/>
              </a:ext>
            </a:extLst>
          </p:cNvPr>
          <p:cNvSpPr/>
          <p:nvPr/>
        </p:nvSpPr>
        <p:spPr>
          <a:xfrm>
            <a:off x="5098957" y="2637353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5" name="圆形">
            <a:extLst>
              <a:ext uri="{FF2B5EF4-FFF2-40B4-BE49-F238E27FC236}">
                <a16:creationId xmlns:a16="http://schemas.microsoft.com/office/drawing/2014/main" id="{B7EBB364-B80D-4CF6-A5FA-00E1E0003C98}"/>
              </a:ext>
            </a:extLst>
          </p:cNvPr>
          <p:cNvSpPr/>
          <p:nvPr/>
        </p:nvSpPr>
        <p:spPr>
          <a:xfrm>
            <a:off x="5098957" y="3116816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6" name="圆形">
            <a:extLst>
              <a:ext uri="{FF2B5EF4-FFF2-40B4-BE49-F238E27FC236}">
                <a16:creationId xmlns:a16="http://schemas.microsoft.com/office/drawing/2014/main" id="{3CBD424C-2A64-4325-BC45-A4C34EFDF7D5}"/>
              </a:ext>
            </a:extLst>
          </p:cNvPr>
          <p:cNvSpPr/>
          <p:nvPr/>
        </p:nvSpPr>
        <p:spPr>
          <a:xfrm>
            <a:off x="5988657" y="1901136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7" name="圆形">
            <a:extLst>
              <a:ext uri="{FF2B5EF4-FFF2-40B4-BE49-F238E27FC236}">
                <a16:creationId xmlns:a16="http://schemas.microsoft.com/office/drawing/2014/main" id="{67B49F07-D741-4B33-A2F8-F4493A7AB1C8}"/>
              </a:ext>
            </a:extLst>
          </p:cNvPr>
          <p:cNvSpPr/>
          <p:nvPr/>
        </p:nvSpPr>
        <p:spPr>
          <a:xfrm>
            <a:off x="5988657" y="2894107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8" name="圆形">
            <a:extLst>
              <a:ext uri="{FF2B5EF4-FFF2-40B4-BE49-F238E27FC236}">
                <a16:creationId xmlns:a16="http://schemas.microsoft.com/office/drawing/2014/main" id="{95CCB772-EB27-46ED-BA3A-054F8F5FF2DF}"/>
              </a:ext>
            </a:extLst>
          </p:cNvPr>
          <p:cNvSpPr/>
          <p:nvPr/>
        </p:nvSpPr>
        <p:spPr>
          <a:xfrm>
            <a:off x="5988657" y="2397622"/>
            <a:ext cx="348160" cy="348258"/>
          </a:xfrm>
          <a:prstGeom prst="ellipse">
            <a:avLst/>
          </a:prstGeom>
          <a:ln w="25400">
            <a:solidFill>
              <a:schemeClr val="accent3">
                <a:satOff val="-13807"/>
                <a:lumOff val="19329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9" name="线条">
            <a:extLst>
              <a:ext uri="{FF2B5EF4-FFF2-40B4-BE49-F238E27FC236}">
                <a16:creationId xmlns:a16="http://schemas.microsoft.com/office/drawing/2014/main" id="{E2817B3A-D9EF-4D9F-A2BA-0ADA0EF503B2}"/>
              </a:ext>
            </a:extLst>
          </p:cNvPr>
          <p:cNvSpPr/>
          <p:nvPr/>
        </p:nvSpPr>
        <p:spPr>
          <a:xfrm>
            <a:off x="6472593" y="2571750"/>
            <a:ext cx="269988" cy="0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graphicFrame>
        <p:nvGraphicFramePr>
          <p:cNvPr id="20" name="表格">
            <a:extLst>
              <a:ext uri="{FF2B5EF4-FFF2-40B4-BE49-F238E27FC236}">
                <a16:creationId xmlns:a16="http://schemas.microsoft.com/office/drawing/2014/main" id="{4F146132-5F71-4580-A992-BCA7119BB0AD}"/>
              </a:ext>
            </a:extLst>
          </p:cNvPr>
          <p:cNvGraphicFramePr/>
          <p:nvPr/>
        </p:nvGraphicFramePr>
        <p:xfrm>
          <a:off x="1529271" y="1715020"/>
          <a:ext cx="1255440" cy="2257424"/>
        </p:xfrm>
        <a:graphic>
          <a:graphicData uri="http://schemas.openxmlformats.org/drawingml/2006/table">
            <a:tbl>
              <a:tblPr/>
              <a:tblGrid>
                <a:gridCol w="156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6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8606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R>
                    <a:lnT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38100">
                      <a:solidFill>
                        <a:srgbClr val="B4B4B4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38100">
                      <a:solidFill>
                        <a:srgbClr val="B4B4B4"/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/>
                      </a:pPr>
                      <a:endParaRPr sz="1500"/>
                    </a:p>
                  </a:txBody>
                  <a:tcPr marL="26789" marR="26789" marT="26789" marB="26789" anchor="ctr" horzOverflow="overflow">
                    <a:lnL w="38100">
                      <a:solidFill>
                        <a:srgbClr val="B4B4B4"/>
                      </a:solidFill>
                      <a:miter lim="400000"/>
                    </a:lnL>
                    <a:lnR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R>
                    <a:lnT w="38100">
                      <a:solidFill>
                        <a:srgbClr val="B4B4B4"/>
                      </a:solidFill>
                      <a:miter lim="400000"/>
                    </a:lnT>
                    <a:lnB w="12700">
                      <a:solidFill>
                        <a:schemeClr val="accent3">
                          <a:lumOff val="-18390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线条">
            <a:extLst>
              <a:ext uri="{FF2B5EF4-FFF2-40B4-BE49-F238E27FC236}">
                <a16:creationId xmlns:a16="http://schemas.microsoft.com/office/drawing/2014/main" id="{D7FBE5C7-EF46-41AC-961B-7867206469A3}"/>
              </a:ext>
            </a:extLst>
          </p:cNvPr>
          <p:cNvSpPr/>
          <p:nvPr/>
        </p:nvSpPr>
        <p:spPr>
          <a:xfrm>
            <a:off x="2337508" y="1907042"/>
            <a:ext cx="970408" cy="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2" name="线条">
            <a:extLst>
              <a:ext uri="{FF2B5EF4-FFF2-40B4-BE49-F238E27FC236}">
                <a16:creationId xmlns:a16="http://schemas.microsoft.com/office/drawing/2014/main" id="{5819AE4F-7382-4E9B-99B0-EE6777B5C9CD}"/>
              </a:ext>
            </a:extLst>
          </p:cNvPr>
          <p:cNvSpPr/>
          <p:nvPr/>
        </p:nvSpPr>
        <p:spPr>
          <a:xfrm>
            <a:off x="2337508" y="1908721"/>
            <a:ext cx="970409" cy="422866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3" name="线条">
            <a:extLst>
              <a:ext uri="{FF2B5EF4-FFF2-40B4-BE49-F238E27FC236}">
                <a16:creationId xmlns:a16="http://schemas.microsoft.com/office/drawing/2014/main" id="{5F07F4FF-52F2-4F33-B770-2E98D4480681}"/>
              </a:ext>
            </a:extLst>
          </p:cNvPr>
          <p:cNvSpPr/>
          <p:nvPr/>
        </p:nvSpPr>
        <p:spPr>
          <a:xfrm>
            <a:off x="2337508" y="1908720"/>
            <a:ext cx="970408" cy="889732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4" name="线条">
            <a:extLst>
              <a:ext uri="{FF2B5EF4-FFF2-40B4-BE49-F238E27FC236}">
                <a16:creationId xmlns:a16="http://schemas.microsoft.com/office/drawing/2014/main" id="{45BB4AED-4634-4E53-9B84-AA17D0C7487F}"/>
              </a:ext>
            </a:extLst>
          </p:cNvPr>
          <p:cNvSpPr/>
          <p:nvPr/>
        </p:nvSpPr>
        <p:spPr>
          <a:xfrm>
            <a:off x="2337508" y="1908720"/>
            <a:ext cx="970408" cy="1360980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5" name="线条">
            <a:extLst>
              <a:ext uri="{FF2B5EF4-FFF2-40B4-BE49-F238E27FC236}">
                <a16:creationId xmlns:a16="http://schemas.microsoft.com/office/drawing/2014/main" id="{51DDA3AA-4B8B-4E24-9B08-DBDEFEACE24B}"/>
              </a:ext>
            </a:extLst>
          </p:cNvPr>
          <p:cNvSpPr/>
          <p:nvPr/>
        </p:nvSpPr>
        <p:spPr>
          <a:xfrm>
            <a:off x="2337508" y="3239988"/>
            <a:ext cx="970408" cy="50957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6" name="线条">
            <a:extLst>
              <a:ext uri="{FF2B5EF4-FFF2-40B4-BE49-F238E27FC236}">
                <a16:creationId xmlns:a16="http://schemas.microsoft.com/office/drawing/2014/main" id="{CFA6B5AE-2E59-45BD-AAB8-07BCDB24F1C2}"/>
              </a:ext>
            </a:extLst>
          </p:cNvPr>
          <p:cNvSpPr/>
          <p:nvPr/>
        </p:nvSpPr>
        <p:spPr>
          <a:xfrm flipV="1">
            <a:off x="2337880" y="2339632"/>
            <a:ext cx="969664" cy="891925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7" name="线条">
            <a:extLst>
              <a:ext uri="{FF2B5EF4-FFF2-40B4-BE49-F238E27FC236}">
                <a16:creationId xmlns:a16="http://schemas.microsoft.com/office/drawing/2014/main" id="{DE2F2FD3-02E1-4871-B1FD-EE51F9CDD897}"/>
              </a:ext>
            </a:extLst>
          </p:cNvPr>
          <p:cNvSpPr/>
          <p:nvPr/>
        </p:nvSpPr>
        <p:spPr>
          <a:xfrm flipV="1">
            <a:off x="2415081" y="1908721"/>
            <a:ext cx="891136" cy="1260753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8" name="线条">
            <a:extLst>
              <a:ext uri="{FF2B5EF4-FFF2-40B4-BE49-F238E27FC236}">
                <a16:creationId xmlns:a16="http://schemas.microsoft.com/office/drawing/2014/main" id="{69A57B66-E60A-42BF-8712-F21602061A8E}"/>
              </a:ext>
            </a:extLst>
          </p:cNvPr>
          <p:cNvSpPr/>
          <p:nvPr/>
        </p:nvSpPr>
        <p:spPr>
          <a:xfrm flipV="1">
            <a:off x="2346152" y="2799457"/>
            <a:ext cx="953368" cy="412376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9" name="线条">
            <a:extLst>
              <a:ext uri="{FF2B5EF4-FFF2-40B4-BE49-F238E27FC236}">
                <a16:creationId xmlns:a16="http://schemas.microsoft.com/office/drawing/2014/main" id="{761FEBB4-2015-47B7-BDD9-246A22A6F6A5}"/>
              </a:ext>
            </a:extLst>
          </p:cNvPr>
          <p:cNvSpPr/>
          <p:nvPr/>
        </p:nvSpPr>
        <p:spPr>
          <a:xfrm>
            <a:off x="3681264" y="1828366"/>
            <a:ext cx="515689" cy="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30" name="线条">
            <a:extLst>
              <a:ext uri="{FF2B5EF4-FFF2-40B4-BE49-F238E27FC236}">
                <a16:creationId xmlns:a16="http://schemas.microsoft.com/office/drawing/2014/main" id="{0D532791-50BD-4D18-8099-D20FB684DCD6}"/>
              </a:ext>
            </a:extLst>
          </p:cNvPr>
          <p:cNvSpPr/>
          <p:nvPr/>
        </p:nvSpPr>
        <p:spPr>
          <a:xfrm>
            <a:off x="3686000" y="1827993"/>
            <a:ext cx="510954" cy="494543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31" name="线条">
            <a:extLst>
              <a:ext uri="{FF2B5EF4-FFF2-40B4-BE49-F238E27FC236}">
                <a16:creationId xmlns:a16="http://schemas.microsoft.com/office/drawing/2014/main" id="{B8ADC4AC-6AD5-4FE7-9A42-5AB833F15AA8}"/>
              </a:ext>
            </a:extLst>
          </p:cNvPr>
          <p:cNvSpPr/>
          <p:nvPr/>
        </p:nvSpPr>
        <p:spPr>
          <a:xfrm>
            <a:off x="3686760" y="1843363"/>
            <a:ext cx="510193" cy="97731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32" name="线条">
            <a:extLst>
              <a:ext uri="{FF2B5EF4-FFF2-40B4-BE49-F238E27FC236}">
                <a16:creationId xmlns:a16="http://schemas.microsoft.com/office/drawing/2014/main" id="{29E38809-3400-4118-9586-9584695688C2}"/>
              </a:ext>
            </a:extLst>
          </p:cNvPr>
          <p:cNvSpPr/>
          <p:nvPr/>
        </p:nvSpPr>
        <p:spPr>
          <a:xfrm>
            <a:off x="3687247" y="1851409"/>
            <a:ext cx="509707" cy="145704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33" name="线条">
            <a:extLst>
              <a:ext uri="{FF2B5EF4-FFF2-40B4-BE49-F238E27FC236}">
                <a16:creationId xmlns:a16="http://schemas.microsoft.com/office/drawing/2014/main" id="{C559F9ED-E94D-4FE6-9E8C-B75EECC73224}"/>
              </a:ext>
            </a:extLst>
          </p:cNvPr>
          <p:cNvSpPr/>
          <p:nvPr/>
        </p:nvSpPr>
        <p:spPr>
          <a:xfrm>
            <a:off x="3681263" y="2339716"/>
            <a:ext cx="510274" cy="943532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34" name="线条">
            <a:extLst>
              <a:ext uri="{FF2B5EF4-FFF2-40B4-BE49-F238E27FC236}">
                <a16:creationId xmlns:a16="http://schemas.microsoft.com/office/drawing/2014/main" id="{5BB3BF72-A85F-4A0F-8FC4-F58EF625ED1B}"/>
              </a:ext>
            </a:extLst>
          </p:cNvPr>
          <p:cNvSpPr/>
          <p:nvPr/>
        </p:nvSpPr>
        <p:spPr>
          <a:xfrm>
            <a:off x="3681263" y="2337345"/>
            <a:ext cx="525671" cy="493310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35" name="线条">
            <a:extLst>
              <a:ext uri="{FF2B5EF4-FFF2-40B4-BE49-F238E27FC236}">
                <a16:creationId xmlns:a16="http://schemas.microsoft.com/office/drawing/2014/main" id="{39A6EF5A-C359-42E4-B393-AE5ABDDB6668}"/>
              </a:ext>
            </a:extLst>
          </p:cNvPr>
          <p:cNvSpPr/>
          <p:nvPr/>
        </p:nvSpPr>
        <p:spPr>
          <a:xfrm>
            <a:off x="3681263" y="2345783"/>
            <a:ext cx="530254" cy="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36" name="线条">
            <a:extLst>
              <a:ext uri="{FF2B5EF4-FFF2-40B4-BE49-F238E27FC236}">
                <a16:creationId xmlns:a16="http://schemas.microsoft.com/office/drawing/2014/main" id="{0FFD418D-1A2D-4E92-B073-295504C9168E}"/>
              </a:ext>
            </a:extLst>
          </p:cNvPr>
          <p:cNvSpPr/>
          <p:nvPr/>
        </p:nvSpPr>
        <p:spPr>
          <a:xfrm flipV="1">
            <a:off x="3686518" y="1828638"/>
            <a:ext cx="520783" cy="520782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37" name="线条">
            <a:extLst>
              <a:ext uri="{FF2B5EF4-FFF2-40B4-BE49-F238E27FC236}">
                <a16:creationId xmlns:a16="http://schemas.microsoft.com/office/drawing/2014/main" id="{9DDB4335-3170-4D3B-B59C-D64333FD96CB}"/>
              </a:ext>
            </a:extLst>
          </p:cNvPr>
          <p:cNvSpPr/>
          <p:nvPr/>
        </p:nvSpPr>
        <p:spPr>
          <a:xfrm>
            <a:off x="3680793" y="2799457"/>
            <a:ext cx="516161" cy="508992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38" name="线条">
            <a:extLst>
              <a:ext uri="{FF2B5EF4-FFF2-40B4-BE49-F238E27FC236}">
                <a16:creationId xmlns:a16="http://schemas.microsoft.com/office/drawing/2014/main" id="{F13CAAEA-E16B-4E22-8F42-8ECEF4D19993}"/>
              </a:ext>
            </a:extLst>
          </p:cNvPr>
          <p:cNvSpPr/>
          <p:nvPr/>
        </p:nvSpPr>
        <p:spPr>
          <a:xfrm>
            <a:off x="3685094" y="2811481"/>
            <a:ext cx="505988" cy="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39" name="线条">
            <a:extLst>
              <a:ext uri="{FF2B5EF4-FFF2-40B4-BE49-F238E27FC236}">
                <a16:creationId xmlns:a16="http://schemas.microsoft.com/office/drawing/2014/main" id="{E46948A3-5A32-4D8B-AEDB-9C9C14573A97}"/>
              </a:ext>
            </a:extLst>
          </p:cNvPr>
          <p:cNvSpPr/>
          <p:nvPr/>
        </p:nvSpPr>
        <p:spPr>
          <a:xfrm flipV="1">
            <a:off x="3681264" y="2344043"/>
            <a:ext cx="508308" cy="430588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40" name="线条">
            <a:extLst>
              <a:ext uri="{FF2B5EF4-FFF2-40B4-BE49-F238E27FC236}">
                <a16:creationId xmlns:a16="http://schemas.microsoft.com/office/drawing/2014/main" id="{5A018240-8169-4AFD-9F55-D58A3C3F5871}"/>
              </a:ext>
            </a:extLst>
          </p:cNvPr>
          <p:cNvSpPr/>
          <p:nvPr/>
        </p:nvSpPr>
        <p:spPr>
          <a:xfrm>
            <a:off x="3678098" y="3311653"/>
            <a:ext cx="515706" cy="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41" name="线条">
            <a:extLst>
              <a:ext uri="{FF2B5EF4-FFF2-40B4-BE49-F238E27FC236}">
                <a16:creationId xmlns:a16="http://schemas.microsoft.com/office/drawing/2014/main" id="{D312082D-A75F-4468-A8E7-DEA3B8058CFB}"/>
              </a:ext>
            </a:extLst>
          </p:cNvPr>
          <p:cNvSpPr/>
          <p:nvPr/>
        </p:nvSpPr>
        <p:spPr>
          <a:xfrm flipV="1">
            <a:off x="3673156" y="2810726"/>
            <a:ext cx="506218" cy="506219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42" name="线条">
            <a:extLst>
              <a:ext uri="{FF2B5EF4-FFF2-40B4-BE49-F238E27FC236}">
                <a16:creationId xmlns:a16="http://schemas.microsoft.com/office/drawing/2014/main" id="{8E0CFB46-6C8F-436A-B3CD-D6C1D7F8DC34}"/>
              </a:ext>
            </a:extLst>
          </p:cNvPr>
          <p:cNvSpPr/>
          <p:nvPr/>
        </p:nvSpPr>
        <p:spPr>
          <a:xfrm flipV="1">
            <a:off x="3681264" y="1828353"/>
            <a:ext cx="515689" cy="1480096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43" name="线条">
            <a:extLst>
              <a:ext uri="{FF2B5EF4-FFF2-40B4-BE49-F238E27FC236}">
                <a16:creationId xmlns:a16="http://schemas.microsoft.com/office/drawing/2014/main" id="{F2463A9E-F801-45CD-9333-399C29BE4F9C}"/>
              </a:ext>
            </a:extLst>
          </p:cNvPr>
          <p:cNvSpPr/>
          <p:nvPr/>
        </p:nvSpPr>
        <p:spPr>
          <a:xfrm>
            <a:off x="4564651" y="1836620"/>
            <a:ext cx="515690" cy="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44" name="线条">
            <a:extLst>
              <a:ext uri="{FF2B5EF4-FFF2-40B4-BE49-F238E27FC236}">
                <a16:creationId xmlns:a16="http://schemas.microsoft.com/office/drawing/2014/main" id="{0BC3F54D-63DB-4C49-A889-B8ED7A93A776}"/>
              </a:ext>
            </a:extLst>
          </p:cNvPr>
          <p:cNvSpPr/>
          <p:nvPr/>
        </p:nvSpPr>
        <p:spPr>
          <a:xfrm>
            <a:off x="4569386" y="1836248"/>
            <a:ext cx="510954" cy="494543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45" name="线条">
            <a:extLst>
              <a:ext uri="{FF2B5EF4-FFF2-40B4-BE49-F238E27FC236}">
                <a16:creationId xmlns:a16="http://schemas.microsoft.com/office/drawing/2014/main" id="{42E92C7B-CD1B-4A75-951E-4947BFB2CA17}"/>
              </a:ext>
            </a:extLst>
          </p:cNvPr>
          <p:cNvSpPr/>
          <p:nvPr/>
        </p:nvSpPr>
        <p:spPr>
          <a:xfrm>
            <a:off x="4570147" y="1851618"/>
            <a:ext cx="510194" cy="977312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46" name="线条">
            <a:extLst>
              <a:ext uri="{FF2B5EF4-FFF2-40B4-BE49-F238E27FC236}">
                <a16:creationId xmlns:a16="http://schemas.microsoft.com/office/drawing/2014/main" id="{82AEA4A3-E0D4-419F-A9C5-C5CAFD7A2EB8}"/>
              </a:ext>
            </a:extLst>
          </p:cNvPr>
          <p:cNvSpPr/>
          <p:nvPr/>
        </p:nvSpPr>
        <p:spPr>
          <a:xfrm>
            <a:off x="4570634" y="1859663"/>
            <a:ext cx="509707" cy="145704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47" name="线条">
            <a:extLst>
              <a:ext uri="{FF2B5EF4-FFF2-40B4-BE49-F238E27FC236}">
                <a16:creationId xmlns:a16="http://schemas.microsoft.com/office/drawing/2014/main" id="{15297076-C506-4EF8-B23C-D8A027FD1DE4}"/>
              </a:ext>
            </a:extLst>
          </p:cNvPr>
          <p:cNvSpPr/>
          <p:nvPr/>
        </p:nvSpPr>
        <p:spPr>
          <a:xfrm>
            <a:off x="4564651" y="2347970"/>
            <a:ext cx="510274" cy="943533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48" name="线条">
            <a:extLst>
              <a:ext uri="{FF2B5EF4-FFF2-40B4-BE49-F238E27FC236}">
                <a16:creationId xmlns:a16="http://schemas.microsoft.com/office/drawing/2014/main" id="{86EE0B2F-AFF5-4ED5-9A7F-781C96A93A19}"/>
              </a:ext>
            </a:extLst>
          </p:cNvPr>
          <p:cNvSpPr/>
          <p:nvPr/>
        </p:nvSpPr>
        <p:spPr>
          <a:xfrm>
            <a:off x="4564650" y="2345600"/>
            <a:ext cx="525671" cy="493310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49" name="线条">
            <a:extLst>
              <a:ext uri="{FF2B5EF4-FFF2-40B4-BE49-F238E27FC236}">
                <a16:creationId xmlns:a16="http://schemas.microsoft.com/office/drawing/2014/main" id="{7A6A38C8-5652-4F51-9EFA-41CF7B08DD1F}"/>
              </a:ext>
            </a:extLst>
          </p:cNvPr>
          <p:cNvSpPr/>
          <p:nvPr/>
        </p:nvSpPr>
        <p:spPr>
          <a:xfrm>
            <a:off x="4564651" y="2354037"/>
            <a:ext cx="530254" cy="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0" name="线条">
            <a:extLst>
              <a:ext uri="{FF2B5EF4-FFF2-40B4-BE49-F238E27FC236}">
                <a16:creationId xmlns:a16="http://schemas.microsoft.com/office/drawing/2014/main" id="{24CCB10D-ED8F-414E-B70E-B20F16CE7B9F}"/>
              </a:ext>
            </a:extLst>
          </p:cNvPr>
          <p:cNvSpPr/>
          <p:nvPr/>
        </p:nvSpPr>
        <p:spPr>
          <a:xfrm flipV="1">
            <a:off x="4569905" y="1836892"/>
            <a:ext cx="520783" cy="520783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1" name="线条">
            <a:extLst>
              <a:ext uri="{FF2B5EF4-FFF2-40B4-BE49-F238E27FC236}">
                <a16:creationId xmlns:a16="http://schemas.microsoft.com/office/drawing/2014/main" id="{BF9F5B36-56FE-454E-B91B-727A988B481C}"/>
              </a:ext>
            </a:extLst>
          </p:cNvPr>
          <p:cNvSpPr/>
          <p:nvPr/>
        </p:nvSpPr>
        <p:spPr>
          <a:xfrm>
            <a:off x="4564179" y="2807712"/>
            <a:ext cx="516161" cy="508993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2" name="线条">
            <a:extLst>
              <a:ext uri="{FF2B5EF4-FFF2-40B4-BE49-F238E27FC236}">
                <a16:creationId xmlns:a16="http://schemas.microsoft.com/office/drawing/2014/main" id="{0A2F9648-4B64-42FA-9937-B97FE1187769}"/>
              </a:ext>
            </a:extLst>
          </p:cNvPr>
          <p:cNvSpPr/>
          <p:nvPr/>
        </p:nvSpPr>
        <p:spPr>
          <a:xfrm>
            <a:off x="4568481" y="2819736"/>
            <a:ext cx="505988" cy="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3" name="线条">
            <a:extLst>
              <a:ext uri="{FF2B5EF4-FFF2-40B4-BE49-F238E27FC236}">
                <a16:creationId xmlns:a16="http://schemas.microsoft.com/office/drawing/2014/main" id="{F18EA9FC-24BA-401C-9E0E-3F5F6F5A79AD}"/>
              </a:ext>
            </a:extLst>
          </p:cNvPr>
          <p:cNvSpPr/>
          <p:nvPr/>
        </p:nvSpPr>
        <p:spPr>
          <a:xfrm flipV="1">
            <a:off x="4564651" y="2352298"/>
            <a:ext cx="508308" cy="430588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4" name="线条">
            <a:extLst>
              <a:ext uri="{FF2B5EF4-FFF2-40B4-BE49-F238E27FC236}">
                <a16:creationId xmlns:a16="http://schemas.microsoft.com/office/drawing/2014/main" id="{703B9186-2E38-41DC-BC7E-EA8F5788EEE2}"/>
              </a:ext>
            </a:extLst>
          </p:cNvPr>
          <p:cNvSpPr/>
          <p:nvPr/>
        </p:nvSpPr>
        <p:spPr>
          <a:xfrm flipV="1">
            <a:off x="4556543" y="2818981"/>
            <a:ext cx="506219" cy="506218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5" name="线条">
            <a:extLst>
              <a:ext uri="{FF2B5EF4-FFF2-40B4-BE49-F238E27FC236}">
                <a16:creationId xmlns:a16="http://schemas.microsoft.com/office/drawing/2014/main" id="{6B24B5AD-0B49-49B4-AA3D-E99ADB15FAFD}"/>
              </a:ext>
            </a:extLst>
          </p:cNvPr>
          <p:cNvSpPr/>
          <p:nvPr/>
        </p:nvSpPr>
        <p:spPr>
          <a:xfrm flipV="1">
            <a:off x="4564651" y="1836608"/>
            <a:ext cx="515690" cy="1480096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6" name="线条">
            <a:extLst>
              <a:ext uri="{FF2B5EF4-FFF2-40B4-BE49-F238E27FC236}">
                <a16:creationId xmlns:a16="http://schemas.microsoft.com/office/drawing/2014/main" id="{21BC3B39-DA2F-4F97-86A1-437E27DF0744}"/>
              </a:ext>
            </a:extLst>
          </p:cNvPr>
          <p:cNvSpPr/>
          <p:nvPr/>
        </p:nvSpPr>
        <p:spPr>
          <a:xfrm>
            <a:off x="4568481" y="3311653"/>
            <a:ext cx="515706" cy="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7" name="线条">
            <a:extLst>
              <a:ext uri="{FF2B5EF4-FFF2-40B4-BE49-F238E27FC236}">
                <a16:creationId xmlns:a16="http://schemas.microsoft.com/office/drawing/2014/main" id="{6876CC2D-401E-4E63-A2A0-F9D1E0569FF5}"/>
              </a:ext>
            </a:extLst>
          </p:cNvPr>
          <p:cNvSpPr/>
          <p:nvPr/>
        </p:nvSpPr>
        <p:spPr>
          <a:xfrm>
            <a:off x="5471497" y="1862760"/>
            <a:ext cx="492780" cy="24394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8" name="线条">
            <a:extLst>
              <a:ext uri="{FF2B5EF4-FFF2-40B4-BE49-F238E27FC236}">
                <a16:creationId xmlns:a16="http://schemas.microsoft.com/office/drawing/2014/main" id="{43C69F41-23B7-4C99-9EDF-D3BEFD200DA7}"/>
              </a:ext>
            </a:extLst>
          </p:cNvPr>
          <p:cNvSpPr/>
          <p:nvPr/>
        </p:nvSpPr>
        <p:spPr>
          <a:xfrm flipV="1">
            <a:off x="5477039" y="2109638"/>
            <a:ext cx="503423" cy="241103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9" name="线条">
            <a:extLst>
              <a:ext uri="{FF2B5EF4-FFF2-40B4-BE49-F238E27FC236}">
                <a16:creationId xmlns:a16="http://schemas.microsoft.com/office/drawing/2014/main" id="{2864B741-F3A4-4D37-BE2D-8DEAFF29F113}"/>
              </a:ext>
            </a:extLst>
          </p:cNvPr>
          <p:cNvSpPr/>
          <p:nvPr/>
        </p:nvSpPr>
        <p:spPr>
          <a:xfrm>
            <a:off x="5477504" y="2809944"/>
            <a:ext cx="492780" cy="24394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60" name="线条">
            <a:extLst>
              <a:ext uri="{FF2B5EF4-FFF2-40B4-BE49-F238E27FC236}">
                <a16:creationId xmlns:a16="http://schemas.microsoft.com/office/drawing/2014/main" id="{16A9A86D-925D-477F-8755-105E5B7FBD27}"/>
              </a:ext>
            </a:extLst>
          </p:cNvPr>
          <p:cNvSpPr/>
          <p:nvPr/>
        </p:nvSpPr>
        <p:spPr>
          <a:xfrm flipV="1">
            <a:off x="5483046" y="3056822"/>
            <a:ext cx="503423" cy="241102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61" name="线条">
            <a:extLst>
              <a:ext uri="{FF2B5EF4-FFF2-40B4-BE49-F238E27FC236}">
                <a16:creationId xmlns:a16="http://schemas.microsoft.com/office/drawing/2014/main" id="{579BCFBB-2C03-44EB-87AF-5733E8893864}"/>
              </a:ext>
            </a:extLst>
          </p:cNvPr>
          <p:cNvSpPr/>
          <p:nvPr/>
        </p:nvSpPr>
        <p:spPr>
          <a:xfrm>
            <a:off x="5483124" y="2348246"/>
            <a:ext cx="492780" cy="24394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62" name="线条">
            <a:extLst>
              <a:ext uri="{FF2B5EF4-FFF2-40B4-BE49-F238E27FC236}">
                <a16:creationId xmlns:a16="http://schemas.microsoft.com/office/drawing/2014/main" id="{AC5E2AFE-7BA2-4790-B358-B22E41CD3464}"/>
              </a:ext>
            </a:extLst>
          </p:cNvPr>
          <p:cNvSpPr/>
          <p:nvPr/>
        </p:nvSpPr>
        <p:spPr>
          <a:xfrm flipV="1">
            <a:off x="5488666" y="2595124"/>
            <a:ext cx="503423" cy="241102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63" name="“Dog”">
            <a:extLst>
              <a:ext uri="{FF2B5EF4-FFF2-40B4-BE49-F238E27FC236}">
                <a16:creationId xmlns:a16="http://schemas.microsoft.com/office/drawing/2014/main" id="{A8CD01E9-FCB8-408D-AE76-6ACB664ACD38}"/>
              </a:ext>
            </a:extLst>
          </p:cNvPr>
          <p:cNvSpPr/>
          <p:nvPr/>
        </p:nvSpPr>
        <p:spPr>
          <a:xfrm>
            <a:off x="6862244" y="1975181"/>
            <a:ext cx="353863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949"/>
              <a:t>“Dog”</a:t>
            </a:r>
          </a:p>
        </p:txBody>
      </p:sp>
      <p:sp>
        <p:nvSpPr>
          <p:cNvPr id="64" name="“Cat”">
            <a:extLst>
              <a:ext uri="{FF2B5EF4-FFF2-40B4-BE49-F238E27FC236}">
                <a16:creationId xmlns:a16="http://schemas.microsoft.com/office/drawing/2014/main" id="{94133929-AB16-42DC-9C6E-B75641A195A6}"/>
              </a:ext>
            </a:extLst>
          </p:cNvPr>
          <p:cNvSpPr/>
          <p:nvPr/>
        </p:nvSpPr>
        <p:spPr>
          <a:xfrm>
            <a:off x="6904617" y="2968152"/>
            <a:ext cx="318597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949"/>
              <a:t>“Cat”</a:t>
            </a:r>
          </a:p>
        </p:txBody>
      </p:sp>
      <p:sp>
        <p:nvSpPr>
          <p:cNvPr id="65" name="线条">
            <a:extLst>
              <a:ext uri="{FF2B5EF4-FFF2-40B4-BE49-F238E27FC236}">
                <a16:creationId xmlns:a16="http://schemas.microsoft.com/office/drawing/2014/main" id="{3430F81B-8D6A-4223-A4FC-D98D953B05ED}"/>
              </a:ext>
            </a:extLst>
          </p:cNvPr>
          <p:cNvSpPr/>
          <p:nvPr/>
        </p:nvSpPr>
        <p:spPr>
          <a:xfrm>
            <a:off x="6487198" y="2083178"/>
            <a:ext cx="269988" cy="1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66" name="线条">
            <a:extLst>
              <a:ext uri="{FF2B5EF4-FFF2-40B4-BE49-F238E27FC236}">
                <a16:creationId xmlns:a16="http://schemas.microsoft.com/office/drawing/2014/main" id="{6C9FA9E1-BD50-4F8E-B902-E7A4D4ABE916}"/>
              </a:ext>
            </a:extLst>
          </p:cNvPr>
          <p:cNvSpPr/>
          <p:nvPr/>
        </p:nvSpPr>
        <p:spPr>
          <a:xfrm>
            <a:off x="6472593" y="3053953"/>
            <a:ext cx="269988" cy="0"/>
          </a:xfrm>
          <a:prstGeom prst="line">
            <a:avLst/>
          </a:prstGeom>
          <a:ln w="25400">
            <a:solidFill>
              <a:schemeClr val="accent3">
                <a:lumOff val="5363"/>
              </a:schemeClr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ED2D4F14-A450-4712-85F9-C39B3C0445E0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4.4 </a:t>
            </a:r>
            <a:r>
              <a:rPr lang="zh-CN" altLang="en-US" sz="3200" dirty="0">
                <a:solidFill>
                  <a:schemeClr val="tx1"/>
                </a:solidFill>
              </a:rPr>
              <a:t>深度确定性策略梯度算法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26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0"/>
                            </p:stCondLst>
                            <p:childTnLst>
                              <p:par>
                                <p:cTn id="28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33" presetID="32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3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3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4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4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4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4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4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000"/>
                            </p:stCondLst>
                            <p:childTnLst>
                              <p:par>
                                <p:cTn id="46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000"/>
                            </p:stCondLst>
                            <p:childTnLst>
                              <p:par>
                                <p:cTn id="51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0"/>
                            </p:stCondLst>
                            <p:childTnLst>
                              <p:par>
                                <p:cTn id="54" presetID="6" presetClass="emp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9" grpId="0" animBg="1" advAuto="0"/>
      <p:bldP spid="10" grpId="0" animBg="1" advAuto="0"/>
      <p:bldP spid="13" grpId="0" animBg="1" advAuto="0"/>
      <p:bldP spid="14" grpId="0" animBg="1" advAuto="0"/>
      <p:bldP spid="19" grpId="0" animBg="1" advAuto="0"/>
      <p:bldP spid="21" grpId="0" animBg="1" advAuto="0"/>
      <p:bldP spid="23" grpId="0" animBg="1" advAuto="0"/>
      <p:bldP spid="27" grpId="0" animBg="1" advAuto="0"/>
      <p:bldP spid="28" grpId="0" animBg="1" advAuto="0"/>
      <p:bldP spid="30" grpId="0" animBg="1" advAuto="0"/>
      <p:bldP spid="31" grpId="0" animBg="1" advAuto="0"/>
      <p:bldP spid="38" grpId="0" animBg="1" advAuto="0"/>
      <p:bldP spid="39" grpId="0" animBg="1" advAuto="0"/>
      <p:bldP spid="49" grpId="0" animBg="1" advAuto="0"/>
      <p:bldP spid="52" grpId="0" animBg="1" advAuto="0"/>
      <p:bldP spid="61" grpId="0" animBg="1" advAuto="0"/>
      <p:bldP spid="62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成组"/>
          <p:cNvGrpSpPr/>
          <p:nvPr/>
        </p:nvGrpSpPr>
        <p:grpSpPr>
          <a:xfrm>
            <a:off x="1515696" y="1678427"/>
            <a:ext cx="5711431" cy="1786647"/>
            <a:chOff x="0" y="0"/>
            <a:chExt cx="10830564" cy="3388012"/>
          </a:xfrm>
        </p:grpSpPr>
        <p:pic>
          <p:nvPicPr>
            <p:cNvPr id="211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9930"/>
              <a:ext cx="2406433" cy="324815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635000" dir="9948495" rotWithShape="0">
                <a:srgbClr val="000000">
                  <a:alpha val="81314"/>
                </a:srgbClr>
              </a:outerShdw>
            </a:effectLst>
          </p:spPr>
        </p:pic>
        <p:sp>
          <p:nvSpPr>
            <p:cNvPr id="212" name="“Bird”"/>
            <p:cNvSpPr/>
            <p:nvPr/>
          </p:nvSpPr>
          <p:spPr>
            <a:xfrm>
              <a:off x="10156495" y="1504218"/>
              <a:ext cx="674069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“Bird”</a:t>
              </a:r>
            </a:p>
          </p:txBody>
        </p:sp>
        <p:sp>
          <p:nvSpPr>
            <p:cNvPr id="213" name="圆形"/>
            <p:cNvSpPr/>
            <p:nvPr/>
          </p:nvSpPr>
          <p:spPr>
            <a:xfrm>
              <a:off x="3420654" y="0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4" name="圆形"/>
            <p:cNvSpPr/>
            <p:nvPr/>
          </p:nvSpPr>
          <p:spPr>
            <a:xfrm>
              <a:off x="3420654" y="909203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5" name="圆形"/>
            <p:cNvSpPr/>
            <p:nvPr/>
          </p:nvSpPr>
          <p:spPr>
            <a:xfrm>
              <a:off x="3420654" y="1818407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6" name="圆形"/>
            <p:cNvSpPr/>
            <p:nvPr/>
          </p:nvSpPr>
          <p:spPr>
            <a:xfrm>
              <a:off x="3420654" y="2727611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7" name="圆形"/>
            <p:cNvSpPr/>
            <p:nvPr/>
          </p:nvSpPr>
          <p:spPr>
            <a:xfrm>
              <a:off x="5107789" y="0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8" name="圆形"/>
            <p:cNvSpPr/>
            <p:nvPr/>
          </p:nvSpPr>
          <p:spPr>
            <a:xfrm>
              <a:off x="5107789" y="909203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9" name="圆形"/>
            <p:cNvSpPr/>
            <p:nvPr/>
          </p:nvSpPr>
          <p:spPr>
            <a:xfrm>
              <a:off x="5107789" y="1818407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0" name="圆形"/>
            <p:cNvSpPr/>
            <p:nvPr/>
          </p:nvSpPr>
          <p:spPr>
            <a:xfrm>
              <a:off x="5107789" y="2727611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1" name="圆形"/>
            <p:cNvSpPr/>
            <p:nvPr/>
          </p:nvSpPr>
          <p:spPr>
            <a:xfrm>
              <a:off x="6794925" y="0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2" name="圆形"/>
            <p:cNvSpPr/>
            <p:nvPr/>
          </p:nvSpPr>
          <p:spPr>
            <a:xfrm>
              <a:off x="6794925" y="909203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3" name="圆形"/>
            <p:cNvSpPr/>
            <p:nvPr/>
          </p:nvSpPr>
          <p:spPr>
            <a:xfrm>
              <a:off x="6794925" y="1818407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4" name="圆形"/>
            <p:cNvSpPr/>
            <p:nvPr/>
          </p:nvSpPr>
          <p:spPr>
            <a:xfrm>
              <a:off x="6794925" y="2727611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5" name="圆形"/>
            <p:cNvSpPr/>
            <p:nvPr/>
          </p:nvSpPr>
          <p:spPr>
            <a:xfrm>
              <a:off x="8482060" y="422321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6" name="圆形"/>
            <p:cNvSpPr/>
            <p:nvPr/>
          </p:nvSpPr>
          <p:spPr>
            <a:xfrm>
              <a:off x="8482060" y="2305289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7" name="圆形"/>
            <p:cNvSpPr/>
            <p:nvPr/>
          </p:nvSpPr>
          <p:spPr>
            <a:xfrm>
              <a:off x="8482060" y="1363805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8" name="线条"/>
            <p:cNvSpPr/>
            <p:nvPr/>
          </p:nvSpPr>
          <p:spPr>
            <a:xfrm>
              <a:off x="9399746" y="1694005"/>
              <a:ext cx="511977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0" name="线条"/>
            <p:cNvSpPr/>
            <p:nvPr/>
          </p:nvSpPr>
          <p:spPr>
            <a:xfrm>
              <a:off x="1558399" y="433523"/>
              <a:ext cx="1840183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1" name="线条"/>
            <p:cNvSpPr/>
            <p:nvPr/>
          </p:nvSpPr>
          <p:spPr>
            <a:xfrm>
              <a:off x="1558399" y="436705"/>
              <a:ext cx="1840183" cy="801879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2" name="线条"/>
            <p:cNvSpPr/>
            <p:nvPr/>
          </p:nvSpPr>
          <p:spPr>
            <a:xfrm>
              <a:off x="1558400" y="436705"/>
              <a:ext cx="1840182" cy="168719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3" name="线条"/>
            <p:cNvSpPr/>
            <p:nvPr/>
          </p:nvSpPr>
          <p:spPr>
            <a:xfrm>
              <a:off x="1558399" y="436705"/>
              <a:ext cx="1840183" cy="2580820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4" name="线条"/>
            <p:cNvSpPr/>
            <p:nvPr/>
          </p:nvSpPr>
          <p:spPr>
            <a:xfrm>
              <a:off x="1558400" y="2961183"/>
              <a:ext cx="1840182" cy="9662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5" name="线条"/>
            <p:cNvSpPr/>
            <p:nvPr/>
          </p:nvSpPr>
          <p:spPr>
            <a:xfrm flipV="1">
              <a:off x="1559106" y="1253840"/>
              <a:ext cx="1838770" cy="1691355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6" name="线条"/>
            <p:cNvSpPr/>
            <p:nvPr/>
          </p:nvSpPr>
          <p:spPr>
            <a:xfrm flipV="1">
              <a:off x="1705502" y="436705"/>
              <a:ext cx="1689857" cy="239076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7" name="线条"/>
            <p:cNvSpPr/>
            <p:nvPr/>
          </p:nvSpPr>
          <p:spPr>
            <a:xfrm flipV="1">
              <a:off x="1574791" y="2125805"/>
              <a:ext cx="1807868" cy="781989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8" name="线条"/>
            <p:cNvSpPr/>
            <p:nvPr/>
          </p:nvSpPr>
          <p:spPr>
            <a:xfrm>
              <a:off x="4106558" y="284328"/>
              <a:ext cx="977901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9" name="线条"/>
            <p:cNvSpPr/>
            <p:nvPr/>
          </p:nvSpPr>
          <p:spPr>
            <a:xfrm>
              <a:off x="4115539" y="283622"/>
              <a:ext cx="968920" cy="937800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0" name="线条"/>
            <p:cNvSpPr/>
            <p:nvPr/>
          </p:nvSpPr>
          <p:spPr>
            <a:xfrm>
              <a:off x="4116981" y="312768"/>
              <a:ext cx="967478" cy="185327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1" name="线条"/>
            <p:cNvSpPr/>
            <p:nvPr/>
          </p:nvSpPr>
          <p:spPr>
            <a:xfrm>
              <a:off x="4117904" y="328024"/>
              <a:ext cx="966555" cy="276298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2" name="线条"/>
            <p:cNvSpPr/>
            <p:nvPr/>
          </p:nvSpPr>
          <p:spPr>
            <a:xfrm>
              <a:off x="4106558" y="1253998"/>
              <a:ext cx="967631" cy="178921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3" name="线条"/>
            <p:cNvSpPr/>
            <p:nvPr/>
          </p:nvSpPr>
          <p:spPr>
            <a:xfrm>
              <a:off x="4106558" y="1249505"/>
              <a:ext cx="996828" cy="93546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4" name="线条"/>
            <p:cNvSpPr/>
            <p:nvPr/>
          </p:nvSpPr>
          <p:spPr>
            <a:xfrm>
              <a:off x="4106558" y="1265504"/>
              <a:ext cx="1005519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5" name="线条"/>
            <p:cNvSpPr/>
            <p:nvPr/>
          </p:nvSpPr>
          <p:spPr>
            <a:xfrm flipV="1">
              <a:off x="4116522" y="284844"/>
              <a:ext cx="987558" cy="98755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6" name="线条"/>
            <p:cNvSpPr/>
            <p:nvPr/>
          </p:nvSpPr>
          <p:spPr>
            <a:xfrm>
              <a:off x="4105666" y="2125805"/>
              <a:ext cx="978794" cy="9652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7" name="线条"/>
            <p:cNvSpPr/>
            <p:nvPr/>
          </p:nvSpPr>
          <p:spPr>
            <a:xfrm>
              <a:off x="4113821" y="2148607"/>
              <a:ext cx="959504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8" name="线条"/>
            <p:cNvSpPr/>
            <p:nvPr/>
          </p:nvSpPr>
          <p:spPr>
            <a:xfrm flipV="1">
              <a:off x="4106558" y="1262205"/>
              <a:ext cx="963903" cy="816523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9" name="线条"/>
            <p:cNvSpPr/>
            <p:nvPr/>
          </p:nvSpPr>
          <p:spPr>
            <a:xfrm>
              <a:off x="4100555" y="3097082"/>
              <a:ext cx="977931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0" name="线条"/>
            <p:cNvSpPr/>
            <p:nvPr/>
          </p:nvSpPr>
          <p:spPr>
            <a:xfrm flipV="1">
              <a:off x="4091184" y="2147175"/>
              <a:ext cx="959941" cy="959940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1" name="线条"/>
            <p:cNvSpPr/>
            <p:nvPr/>
          </p:nvSpPr>
          <p:spPr>
            <a:xfrm flipV="1">
              <a:off x="4106558" y="284305"/>
              <a:ext cx="977901" cy="28067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2" name="线条"/>
            <p:cNvSpPr/>
            <p:nvPr/>
          </p:nvSpPr>
          <p:spPr>
            <a:xfrm>
              <a:off x="5781722" y="299982"/>
              <a:ext cx="977901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3" name="线条"/>
            <p:cNvSpPr/>
            <p:nvPr/>
          </p:nvSpPr>
          <p:spPr>
            <a:xfrm>
              <a:off x="5790702" y="299275"/>
              <a:ext cx="968921" cy="937800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4" name="线条"/>
            <p:cNvSpPr/>
            <p:nvPr/>
          </p:nvSpPr>
          <p:spPr>
            <a:xfrm>
              <a:off x="5792145" y="328421"/>
              <a:ext cx="967478" cy="185327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5" name="线条"/>
            <p:cNvSpPr/>
            <p:nvPr/>
          </p:nvSpPr>
          <p:spPr>
            <a:xfrm>
              <a:off x="5793068" y="343677"/>
              <a:ext cx="966555" cy="276298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6" name="线条"/>
            <p:cNvSpPr/>
            <p:nvPr/>
          </p:nvSpPr>
          <p:spPr>
            <a:xfrm>
              <a:off x="5781722" y="1269652"/>
              <a:ext cx="967631" cy="17892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7" name="线条"/>
            <p:cNvSpPr/>
            <p:nvPr/>
          </p:nvSpPr>
          <p:spPr>
            <a:xfrm>
              <a:off x="5781722" y="1265158"/>
              <a:ext cx="996828" cy="93546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8" name="线条"/>
            <p:cNvSpPr/>
            <p:nvPr/>
          </p:nvSpPr>
          <p:spPr>
            <a:xfrm>
              <a:off x="5781722" y="1281158"/>
              <a:ext cx="1005518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9" name="线条"/>
            <p:cNvSpPr/>
            <p:nvPr/>
          </p:nvSpPr>
          <p:spPr>
            <a:xfrm flipV="1">
              <a:off x="5791686" y="300497"/>
              <a:ext cx="987558" cy="98755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0" name="线条"/>
            <p:cNvSpPr/>
            <p:nvPr/>
          </p:nvSpPr>
          <p:spPr>
            <a:xfrm>
              <a:off x="5780829" y="2141458"/>
              <a:ext cx="978794" cy="9652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1" name="线条"/>
            <p:cNvSpPr/>
            <p:nvPr/>
          </p:nvSpPr>
          <p:spPr>
            <a:xfrm>
              <a:off x="5788985" y="2164260"/>
              <a:ext cx="959504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2" name="线条"/>
            <p:cNvSpPr/>
            <p:nvPr/>
          </p:nvSpPr>
          <p:spPr>
            <a:xfrm flipV="1">
              <a:off x="5781722" y="1277858"/>
              <a:ext cx="963903" cy="81652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3" name="线条"/>
            <p:cNvSpPr/>
            <p:nvPr/>
          </p:nvSpPr>
          <p:spPr>
            <a:xfrm flipV="1">
              <a:off x="5766348" y="2162828"/>
              <a:ext cx="959940" cy="95994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4" name="线条"/>
            <p:cNvSpPr/>
            <p:nvPr/>
          </p:nvSpPr>
          <p:spPr>
            <a:xfrm flipV="1">
              <a:off x="5781722" y="299958"/>
              <a:ext cx="977901" cy="28067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5" name="线条"/>
            <p:cNvSpPr/>
            <p:nvPr/>
          </p:nvSpPr>
          <p:spPr>
            <a:xfrm>
              <a:off x="5788985" y="3097082"/>
              <a:ext cx="977931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6" name="线条"/>
            <p:cNvSpPr/>
            <p:nvPr/>
          </p:nvSpPr>
          <p:spPr>
            <a:xfrm>
              <a:off x="7501371" y="349551"/>
              <a:ext cx="934457" cy="462585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7" name="线条"/>
            <p:cNvSpPr/>
            <p:nvPr/>
          </p:nvSpPr>
          <p:spPr>
            <a:xfrm flipV="1">
              <a:off x="7511880" y="817705"/>
              <a:ext cx="954639" cy="4572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8" name="线条"/>
            <p:cNvSpPr/>
            <p:nvPr/>
          </p:nvSpPr>
          <p:spPr>
            <a:xfrm>
              <a:off x="7512763" y="2145692"/>
              <a:ext cx="934456" cy="46258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9" name="线条"/>
            <p:cNvSpPr/>
            <p:nvPr/>
          </p:nvSpPr>
          <p:spPr>
            <a:xfrm flipV="1">
              <a:off x="7523271" y="2613846"/>
              <a:ext cx="954640" cy="4572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70" name="线条"/>
            <p:cNvSpPr/>
            <p:nvPr/>
          </p:nvSpPr>
          <p:spPr>
            <a:xfrm>
              <a:off x="7523420" y="1270175"/>
              <a:ext cx="934457" cy="462585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71" name="线条"/>
            <p:cNvSpPr/>
            <p:nvPr/>
          </p:nvSpPr>
          <p:spPr>
            <a:xfrm flipV="1">
              <a:off x="7533929" y="1738329"/>
              <a:ext cx="954640" cy="4572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72" name="“Dog”"/>
            <p:cNvSpPr/>
            <p:nvPr/>
          </p:nvSpPr>
          <p:spPr>
            <a:xfrm>
              <a:off x="10138640" y="562733"/>
              <a:ext cx="671029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“Dog”</a:t>
              </a:r>
            </a:p>
          </p:txBody>
        </p:sp>
        <p:sp>
          <p:nvSpPr>
            <p:cNvPr id="273" name="“Cat”"/>
            <p:cNvSpPr/>
            <p:nvPr/>
          </p:nvSpPr>
          <p:spPr>
            <a:xfrm>
              <a:off x="10218991" y="2445702"/>
              <a:ext cx="604154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“Cat”</a:t>
              </a:r>
            </a:p>
          </p:txBody>
        </p:sp>
        <p:sp>
          <p:nvSpPr>
            <p:cNvPr id="274" name="线条"/>
            <p:cNvSpPr/>
            <p:nvPr/>
          </p:nvSpPr>
          <p:spPr>
            <a:xfrm>
              <a:off x="9427442" y="767527"/>
              <a:ext cx="511977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75" name="线条"/>
            <p:cNvSpPr/>
            <p:nvPr/>
          </p:nvSpPr>
          <p:spPr>
            <a:xfrm>
              <a:off x="9399746" y="2608405"/>
              <a:ext cx="511977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</p:grpSp>
      <p:sp>
        <p:nvSpPr>
          <p:cNvPr id="277" name="X"/>
          <p:cNvSpPr/>
          <p:nvPr/>
        </p:nvSpPr>
        <p:spPr>
          <a:xfrm>
            <a:off x="1351245" y="1376238"/>
            <a:ext cx="1065597" cy="239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8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15186"/>
              <a:t>X</a:t>
            </a:r>
          </a:p>
        </p:txBody>
      </p:sp>
      <p:sp>
        <p:nvSpPr>
          <p:cNvPr id="278" name="W"/>
          <p:cNvSpPr/>
          <p:nvPr/>
        </p:nvSpPr>
        <p:spPr>
          <a:xfrm>
            <a:off x="4012229" y="1376239"/>
            <a:ext cx="1786948" cy="239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8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15186"/>
              <a:t>W</a:t>
            </a:r>
          </a:p>
        </p:txBody>
      </p:sp>
      <p:sp>
        <p:nvSpPr>
          <p:cNvPr id="279" name="Y"/>
          <p:cNvSpPr/>
          <p:nvPr/>
        </p:nvSpPr>
        <p:spPr>
          <a:xfrm>
            <a:off x="6292979" y="1376239"/>
            <a:ext cx="1003079" cy="239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8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15186"/>
              <a:t>Y</a:t>
            </a:r>
          </a:p>
        </p:txBody>
      </p:sp>
      <p:sp>
        <p:nvSpPr>
          <p:cNvPr id="280" name="“X”"/>
          <p:cNvSpPr/>
          <p:nvPr/>
        </p:nvSpPr>
        <p:spPr>
          <a:xfrm>
            <a:off x="2976516" y="2155201"/>
            <a:ext cx="919723" cy="833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9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62"/>
              <a:t>“X”</a:t>
            </a:r>
          </a:p>
        </p:txBody>
      </p:sp>
      <p:sp>
        <p:nvSpPr>
          <p:cNvPr id="281" name="="/>
          <p:cNvSpPr/>
          <p:nvPr/>
        </p:nvSpPr>
        <p:spPr>
          <a:xfrm>
            <a:off x="5922875" y="2155201"/>
            <a:ext cx="432410" cy="833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9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62"/>
              <a:t>=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 advAuto="0"/>
      <p:bldP spid="278" grpId="0" animBg="1" advAuto="0"/>
      <p:bldP spid="279" grpId="0" animBg="1" advAuto="0"/>
      <p:bldP spid="280" grpId="0" animBg="1" advAuto="0"/>
      <p:bldP spid="281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X"/>
          <p:cNvSpPr/>
          <p:nvPr/>
        </p:nvSpPr>
        <p:spPr>
          <a:xfrm>
            <a:off x="3335855" y="2252536"/>
            <a:ext cx="649326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X</a:t>
            </a:r>
          </a:p>
        </p:txBody>
      </p:sp>
      <p:sp>
        <p:nvSpPr>
          <p:cNvPr id="286" name="W"/>
          <p:cNvSpPr/>
          <p:nvPr/>
        </p:nvSpPr>
        <p:spPr>
          <a:xfrm>
            <a:off x="4554671" y="2252536"/>
            <a:ext cx="486912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W</a:t>
            </a:r>
          </a:p>
        </p:txBody>
      </p:sp>
      <p:sp>
        <p:nvSpPr>
          <p:cNvPr id="287" name="Y"/>
          <p:cNvSpPr/>
          <p:nvPr/>
        </p:nvSpPr>
        <p:spPr>
          <a:xfrm>
            <a:off x="5436839" y="2252536"/>
            <a:ext cx="291346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Y</a:t>
            </a:r>
          </a:p>
        </p:txBody>
      </p:sp>
      <p:sp>
        <p:nvSpPr>
          <p:cNvPr id="288" name="“X”"/>
          <p:cNvSpPr/>
          <p:nvPr/>
        </p:nvSpPr>
        <p:spPr>
          <a:xfrm>
            <a:off x="4079093" y="2398666"/>
            <a:ext cx="379511" cy="346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“X”</a:t>
            </a:r>
          </a:p>
        </p:txBody>
      </p:sp>
      <p:sp>
        <p:nvSpPr>
          <p:cNvPr id="289" name="="/>
          <p:cNvSpPr/>
          <p:nvPr/>
        </p:nvSpPr>
        <p:spPr>
          <a:xfrm>
            <a:off x="5141852" y="2398666"/>
            <a:ext cx="196769" cy="346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=</a:t>
            </a:r>
          </a:p>
        </p:txBody>
      </p:sp>
      <p:sp>
        <p:nvSpPr>
          <p:cNvPr id="290" name="2"/>
          <p:cNvSpPr/>
          <p:nvPr/>
        </p:nvSpPr>
        <p:spPr>
          <a:xfrm>
            <a:off x="3335855" y="2252536"/>
            <a:ext cx="649326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2</a:t>
            </a:r>
          </a:p>
        </p:txBody>
      </p:sp>
      <p:sp>
        <p:nvSpPr>
          <p:cNvPr id="291" name="3"/>
          <p:cNvSpPr/>
          <p:nvPr/>
        </p:nvSpPr>
        <p:spPr>
          <a:xfrm>
            <a:off x="4660035" y="2252536"/>
            <a:ext cx="300964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3</a:t>
            </a:r>
          </a:p>
        </p:txBody>
      </p:sp>
      <p:sp>
        <p:nvSpPr>
          <p:cNvPr id="292" name="6"/>
          <p:cNvSpPr/>
          <p:nvPr/>
        </p:nvSpPr>
        <p:spPr>
          <a:xfrm>
            <a:off x="5455675" y="2252536"/>
            <a:ext cx="300964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animBg="1" advAuto="0"/>
      <p:bldP spid="286" grpId="0" animBg="1" advAuto="0"/>
      <p:bldP spid="287" grpId="0" animBg="1" advAuto="0"/>
      <p:bldP spid="290" grpId="0" animBg="1" advAuto="0"/>
      <p:bldP spid="291" grpId="0" animBg="1" advAuto="0"/>
      <p:bldP spid="292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成组"/>
          <p:cNvGrpSpPr/>
          <p:nvPr/>
        </p:nvGrpSpPr>
        <p:grpSpPr>
          <a:xfrm>
            <a:off x="3335855" y="2252535"/>
            <a:ext cx="2507311" cy="638428"/>
            <a:chOff x="0" y="163024"/>
            <a:chExt cx="4754604" cy="1210650"/>
          </a:xfrm>
        </p:grpSpPr>
        <p:sp>
          <p:nvSpPr>
            <p:cNvPr id="296" name="2"/>
            <p:cNvSpPr/>
            <p:nvPr/>
          </p:nvSpPr>
          <p:spPr>
            <a:xfrm>
              <a:off x="0" y="163024"/>
              <a:ext cx="1231314" cy="1210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7200">
                  <a:latin typeface="Kokonor"/>
                  <a:ea typeface="Kokonor"/>
                  <a:cs typeface="Kokonor"/>
                  <a:sym typeface="Kokonor"/>
                </a:defRPr>
              </a:lvl1pPr>
            </a:lstStyle>
            <a:p>
              <a:r>
                <a:rPr sz="3797"/>
                <a:t>2</a:t>
              </a:r>
            </a:p>
          </p:txBody>
        </p:sp>
        <p:sp>
          <p:nvSpPr>
            <p:cNvPr id="297" name="W"/>
            <p:cNvSpPr/>
            <p:nvPr/>
          </p:nvSpPr>
          <p:spPr>
            <a:xfrm>
              <a:off x="2311234" y="163024"/>
              <a:ext cx="923329" cy="1210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7200">
                  <a:latin typeface="Kokonor"/>
                  <a:ea typeface="Kokonor"/>
                  <a:cs typeface="Kokonor"/>
                  <a:sym typeface="Kokonor"/>
                </a:defRPr>
              </a:lvl1pPr>
            </a:lstStyle>
            <a:p>
              <a:r>
                <a:rPr sz="3797"/>
                <a:t>W</a:t>
              </a:r>
            </a:p>
          </p:txBody>
        </p:sp>
        <p:sp>
          <p:nvSpPr>
            <p:cNvPr id="298" name="6"/>
            <p:cNvSpPr/>
            <p:nvPr/>
          </p:nvSpPr>
          <p:spPr>
            <a:xfrm>
              <a:off x="4183887" y="163024"/>
              <a:ext cx="570717" cy="1210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7200">
                  <a:latin typeface="Kokonor"/>
                  <a:ea typeface="Kokonor"/>
                  <a:cs typeface="Kokonor"/>
                  <a:sym typeface="Kokonor"/>
                </a:defRPr>
              </a:lvl1pPr>
            </a:lstStyle>
            <a:p>
              <a:r>
                <a:rPr sz="3797"/>
                <a:t>6</a:t>
              </a:r>
            </a:p>
          </p:txBody>
        </p:sp>
        <p:sp>
          <p:nvSpPr>
            <p:cNvPr id="299" name="“X”"/>
            <p:cNvSpPr/>
            <p:nvPr/>
          </p:nvSpPr>
          <p:spPr>
            <a:xfrm>
              <a:off x="1409397" y="440130"/>
              <a:ext cx="719665" cy="65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98"/>
                <a:t>“X”</a:t>
              </a:r>
            </a:p>
          </p:txBody>
        </p:sp>
        <p:sp>
          <p:nvSpPr>
            <p:cNvPr id="300" name="="/>
            <p:cNvSpPr/>
            <p:nvPr/>
          </p:nvSpPr>
          <p:spPr>
            <a:xfrm>
              <a:off x="3424703" y="440130"/>
              <a:ext cx="373132" cy="65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98"/>
                <a:t>=</a:t>
              </a:r>
            </a:p>
          </p:txBody>
        </p:sp>
      </p:grpSp>
      <p:sp>
        <p:nvSpPr>
          <p:cNvPr id="302" name="W"/>
          <p:cNvSpPr/>
          <p:nvPr/>
        </p:nvSpPr>
        <p:spPr>
          <a:xfrm>
            <a:off x="4563089" y="1183429"/>
            <a:ext cx="486912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W</a:t>
            </a:r>
          </a:p>
        </p:txBody>
      </p:sp>
      <p:sp>
        <p:nvSpPr>
          <p:cNvPr id="303" name="="/>
          <p:cNvSpPr/>
          <p:nvPr/>
        </p:nvSpPr>
        <p:spPr>
          <a:xfrm>
            <a:off x="5141852" y="1329558"/>
            <a:ext cx="196769" cy="346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=</a:t>
            </a:r>
          </a:p>
        </p:txBody>
      </p:sp>
      <p:sp>
        <p:nvSpPr>
          <p:cNvPr id="304" name="6"/>
          <p:cNvSpPr/>
          <p:nvPr/>
        </p:nvSpPr>
        <p:spPr>
          <a:xfrm>
            <a:off x="5539856" y="1183429"/>
            <a:ext cx="300964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6</a:t>
            </a:r>
          </a:p>
        </p:txBody>
      </p:sp>
      <p:sp>
        <p:nvSpPr>
          <p:cNvPr id="305" name="2"/>
          <p:cNvSpPr/>
          <p:nvPr/>
        </p:nvSpPr>
        <p:spPr>
          <a:xfrm>
            <a:off x="3327438" y="1183429"/>
            <a:ext cx="649326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2</a:t>
            </a:r>
          </a:p>
        </p:txBody>
      </p:sp>
      <p:sp>
        <p:nvSpPr>
          <p:cNvPr id="306" name="÷"/>
          <p:cNvSpPr/>
          <p:nvPr/>
        </p:nvSpPr>
        <p:spPr>
          <a:xfrm>
            <a:off x="5146090" y="2398666"/>
            <a:ext cx="187151" cy="346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÷</a:t>
            </a:r>
          </a:p>
        </p:txBody>
      </p:sp>
      <p:sp>
        <p:nvSpPr>
          <p:cNvPr id="307" name="3"/>
          <p:cNvSpPr/>
          <p:nvPr/>
        </p:nvSpPr>
        <p:spPr>
          <a:xfrm>
            <a:off x="3327438" y="2176773"/>
            <a:ext cx="649326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209493" pathEditMode="relative">
                                      <p:cBhvr>
                                        <p:cTn id="6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72121 0.207856" pathEditMode="relative">
                                      <p:cBhvr>
                                        <p:cTn id="21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41151 0.204563" pathEditMode="relative">
                                      <p:cBhvr>
                                        <p:cTn id="24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30789 0.207856" pathEditMode="relative">
                                      <p:cBhvr>
                                        <p:cTn id="27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99588 0.193126" pathEditMode="relative">
                                      <p:cBhvr>
                                        <p:cTn id="30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 advAuto="0"/>
      <p:bldP spid="302" grpId="1" animBg="1" advAuto="0"/>
      <p:bldP spid="303" grpId="0" animBg="1" advAuto="0"/>
      <p:bldP spid="304" grpId="0" animBg="1" advAuto="0"/>
      <p:bldP spid="305" grpId="0" animBg="1" advAuto="0"/>
      <p:bldP spid="306" grpId="0" animBg="1" advAuto="0"/>
      <p:bldP spid="307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3"/>
          <p:cNvSpPr/>
          <p:nvPr/>
        </p:nvSpPr>
        <p:spPr>
          <a:xfrm>
            <a:off x="2926523" y="2218864"/>
            <a:ext cx="649326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3</a:t>
            </a:r>
          </a:p>
        </p:txBody>
      </p:sp>
      <p:sp>
        <p:nvSpPr>
          <p:cNvPr id="312" name="W"/>
          <p:cNvSpPr/>
          <p:nvPr/>
        </p:nvSpPr>
        <p:spPr>
          <a:xfrm>
            <a:off x="4145338" y="2286209"/>
            <a:ext cx="486912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W</a:t>
            </a:r>
          </a:p>
        </p:txBody>
      </p:sp>
      <p:sp>
        <p:nvSpPr>
          <p:cNvPr id="313" name="6"/>
          <p:cNvSpPr/>
          <p:nvPr/>
        </p:nvSpPr>
        <p:spPr>
          <a:xfrm>
            <a:off x="5046342" y="2286209"/>
            <a:ext cx="300964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6</a:t>
            </a:r>
          </a:p>
        </p:txBody>
      </p:sp>
      <p:sp>
        <p:nvSpPr>
          <p:cNvPr id="314" name="“X”"/>
          <p:cNvSpPr/>
          <p:nvPr/>
        </p:nvSpPr>
        <p:spPr>
          <a:xfrm>
            <a:off x="3669760" y="2432338"/>
            <a:ext cx="379511" cy="346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“X”</a:t>
            </a:r>
          </a:p>
        </p:txBody>
      </p:sp>
      <p:sp>
        <p:nvSpPr>
          <p:cNvPr id="315" name="-"/>
          <p:cNvSpPr/>
          <p:nvPr/>
        </p:nvSpPr>
        <p:spPr>
          <a:xfrm>
            <a:off x="4762774" y="2432338"/>
            <a:ext cx="135855" cy="346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-</a:t>
            </a:r>
          </a:p>
        </p:txBody>
      </p:sp>
      <p:sp>
        <p:nvSpPr>
          <p:cNvPr id="316" name="="/>
          <p:cNvSpPr/>
          <p:nvPr/>
        </p:nvSpPr>
        <p:spPr>
          <a:xfrm>
            <a:off x="5614687" y="2432338"/>
            <a:ext cx="196769" cy="346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=</a:t>
            </a:r>
          </a:p>
        </p:txBody>
      </p:sp>
      <p:sp>
        <p:nvSpPr>
          <p:cNvPr id="317" name="0"/>
          <p:cNvSpPr/>
          <p:nvPr/>
        </p:nvSpPr>
        <p:spPr>
          <a:xfrm>
            <a:off x="5908566" y="2286209"/>
            <a:ext cx="300964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0</a:t>
            </a:r>
          </a:p>
        </p:txBody>
      </p:sp>
      <p:sp>
        <p:nvSpPr>
          <p:cNvPr id="318" name="Error"/>
          <p:cNvSpPr/>
          <p:nvPr/>
        </p:nvSpPr>
        <p:spPr>
          <a:xfrm>
            <a:off x="5908566" y="2286209"/>
            <a:ext cx="1049758" cy="638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72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3797"/>
              <a:t>Error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 advAuto="0"/>
      <p:bldP spid="318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827584" y="195486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Actor-Critic </a:t>
            </a:r>
            <a:r>
              <a:rPr lang="zh-CN" altLang="en-US" sz="3200" dirty="0">
                <a:solidFill>
                  <a:schemeClr val="tx1"/>
                </a:solidFill>
              </a:rPr>
              <a:t>策略梯度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51FCBD8-CBC0-4149-9D6A-F2EF7A9D961B}"/>
                  </a:ext>
                </a:extLst>
              </p:cNvPr>
              <p:cNvSpPr/>
              <p:nvPr/>
            </p:nvSpPr>
            <p:spPr>
              <a:xfrm>
                <a:off x="323528" y="709794"/>
                <a:ext cx="9001000" cy="4170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求解的</a:t>
                </a:r>
                <a:r>
                  <a:rPr lang="zh-CN" altLang="en-US" sz="2800" b="1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梯度</a:t>
                </a:r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：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457200" lvl="0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Actor-Critic </a:t>
                </a:r>
                <a:r>
                  <a:rPr lang="zh-CN" altLang="en-US" sz="28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策略梯度</a:t>
                </a:r>
                <a:endParaRPr lang="en-US" altLang="zh-CN" sz="28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914400" lvl="1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Actor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：产生动作的策略函数，更新策略参数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宋体" panose="02010600030101010101" pitchFamily="2" charset="-122"/>
                      </a:rPr>
                      <m:t>𝜃</m:t>
                    </m:r>
                  </m:oMath>
                </a14:m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  <a:p>
                <a:pPr marL="914400" lvl="1" indent="-457200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0000FF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Critic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: 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  <a:cs typeface="宋体" panose="02010600030101010101" pitchFamily="2" charset="-122"/>
                  </a:rPr>
                  <a:t>评估动作的价值函数，更新动作价值函数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cs typeface="宋体" panose="02010600030101010101" pitchFamily="2" charset="-122"/>
                      </a:rPr>
                      <m:t>w</m:t>
                    </m:r>
                  </m:oMath>
                </a14:m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51FCBD8-CBC0-4149-9D6A-F2EF7A9D9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709794"/>
                <a:ext cx="9001000" cy="4170372"/>
              </a:xfrm>
              <a:prstGeom prst="rect">
                <a:avLst/>
              </a:prstGeom>
              <a:blipFill>
                <a:blip r:embed="rId3"/>
                <a:stretch>
                  <a:fillRect l="-1151" b="-1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409985"/>
            <a:ext cx="6699594" cy="111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10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成组"/>
          <p:cNvGrpSpPr/>
          <p:nvPr/>
        </p:nvGrpSpPr>
        <p:grpSpPr>
          <a:xfrm>
            <a:off x="1515696" y="1678427"/>
            <a:ext cx="5711431" cy="1786647"/>
            <a:chOff x="0" y="0"/>
            <a:chExt cx="10830564" cy="3388012"/>
          </a:xfrm>
        </p:grpSpPr>
        <p:pic>
          <p:nvPicPr>
            <p:cNvPr id="211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9930"/>
              <a:ext cx="2406433" cy="324815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635000" dir="9948495" rotWithShape="0">
                <a:srgbClr val="000000">
                  <a:alpha val="81314"/>
                </a:srgbClr>
              </a:outerShdw>
            </a:effectLst>
          </p:spPr>
        </p:pic>
        <p:sp>
          <p:nvSpPr>
            <p:cNvPr id="212" name="“Bird”"/>
            <p:cNvSpPr/>
            <p:nvPr/>
          </p:nvSpPr>
          <p:spPr>
            <a:xfrm>
              <a:off x="10156495" y="1504218"/>
              <a:ext cx="674069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“Bird”</a:t>
              </a:r>
            </a:p>
          </p:txBody>
        </p:sp>
        <p:sp>
          <p:nvSpPr>
            <p:cNvPr id="213" name="圆形"/>
            <p:cNvSpPr/>
            <p:nvPr/>
          </p:nvSpPr>
          <p:spPr>
            <a:xfrm>
              <a:off x="3420654" y="0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4" name="圆形"/>
            <p:cNvSpPr/>
            <p:nvPr/>
          </p:nvSpPr>
          <p:spPr>
            <a:xfrm>
              <a:off x="3420654" y="909203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5" name="圆形"/>
            <p:cNvSpPr/>
            <p:nvPr/>
          </p:nvSpPr>
          <p:spPr>
            <a:xfrm>
              <a:off x="3420654" y="1818407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6" name="圆形"/>
            <p:cNvSpPr/>
            <p:nvPr/>
          </p:nvSpPr>
          <p:spPr>
            <a:xfrm>
              <a:off x="3420654" y="2727611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7" name="圆形"/>
            <p:cNvSpPr/>
            <p:nvPr/>
          </p:nvSpPr>
          <p:spPr>
            <a:xfrm>
              <a:off x="5107789" y="0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8" name="圆形"/>
            <p:cNvSpPr/>
            <p:nvPr/>
          </p:nvSpPr>
          <p:spPr>
            <a:xfrm>
              <a:off x="5107789" y="909203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19" name="圆形"/>
            <p:cNvSpPr/>
            <p:nvPr/>
          </p:nvSpPr>
          <p:spPr>
            <a:xfrm>
              <a:off x="5107789" y="1818407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0" name="圆形"/>
            <p:cNvSpPr/>
            <p:nvPr/>
          </p:nvSpPr>
          <p:spPr>
            <a:xfrm>
              <a:off x="5107789" y="2727611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1" name="圆形"/>
            <p:cNvSpPr/>
            <p:nvPr/>
          </p:nvSpPr>
          <p:spPr>
            <a:xfrm>
              <a:off x="6794925" y="0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2" name="圆形"/>
            <p:cNvSpPr/>
            <p:nvPr/>
          </p:nvSpPr>
          <p:spPr>
            <a:xfrm>
              <a:off x="6794925" y="909203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3" name="圆形"/>
            <p:cNvSpPr/>
            <p:nvPr/>
          </p:nvSpPr>
          <p:spPr>
            <a:xfrm>
              <a:off x="6794925" y="1818407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4" name="圆形"/>
            <p:cNvSpPr/>
            <p:nvPr/>
          </p:nvSpPr>
          <p:spPr>
            <a:xfrm>
              <a:off x="6794925" y="2727611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5" name="圆形"/>
            <p:cNvSpPr/>
            <p:nvPr/>
          </p:nvSpPr>
          <p:spPr>
            <a:xfrm>
              <a:off x="8482060" y="422321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6" name="圆形"/>
            <p:cNvSpPr/>
            <p:nvPr/>
          </p:nvSpPr>
          <p:spPr>
            <a:xfrm>
              <a:off x="8482060" y="2305289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7" name="圆形"/>
            <p:cNvSpPr/>
            <p:nvPr/>
          </p:nvSpPr>
          <p:spPr>
            <a:xfrm>
              <a:off x="8482060" y="1363805"/>
              <a:ext cx="660214" cy="660401"/>
            </a:xfrm>
            <a:prstGeom prst="ellipse">
              <a:avLst/>
            </a:prstGeom>
            <a:noFill/>
            <a:ln w="25400" cap="flat">
              <a:solidFill>
                <a:schemeClr val="accent3">
                  <a:satOff val="-13807"/>
                  <a:lumOff val="19329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28" name="线条"/>
            <p:cNvSpPr/>
            <p:nvPr/>
          </p:nvSpPr>
          <p:spPr>
            <a:xfrm>
              <a:off x="9399746" y="1694005"/>
              <a:ext cx="511977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0" name="线条"/>
            <p:cNvSpPr/>
            <p:nvPr/>
          </p:nvSpPr>
          <p:spPr>
            <a:xfrm>
              <a:off x="1558399" y="433523"/>
              <a:ext cx="1840183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1" name="线条"/>
            <p:cNvSpPr/>
            <p:nvPr/>
          </p:nvSpPr>
          <p:spPr>
            <a:xfrm>
              <a:off x="1558399" y="436705"/>
              <a:ext cx="1840183" cy="801879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2" name="线条"/>
            <p:cNvSpPr/>
            <p:nvPr/>
          </p:nvSpPr>
          <p:spPr>
            <a:xfrm>
              <a:off x="1558400" y="436705"/>
              <a:ext cx="1840182" cy="1687196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3" name="线条"/>
            <p:cNvSpPr/>
            <p:nvPr/>
          </p:nvSpPr>
          <p:spPr>
            <a:xfrm>
              <a:off x="1558399" y="436705"/>
              <a:ext cx="1840183" cy="2580820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4" name="线条"/>
            <p:cNvSpPr/>
            <p:nvPr/>
          </p:nvSpPr>
          <p:spPr>
            <a:xfrm>
              <a:off x="1558400" y="2961183"/>
              <a:ext cx="1840182" cy="9662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5" name="线条"/>
            <p:cNvSpPr/>
            <p:nvPr/>
          </p:nvSpPr>
          <p:spPr>
            <a:xfrm flipV="1">
              <a:off x="1559106" y="1253840"/>
              <a:ext cx="1838770" cy="1691355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6" name="线条"/>
            <p:cNvSpPr/>
            <p:nvPr/>
          </p:nvSpPr>
          <p:spPr>
            <a:xfrm flipV="1">
              <a:off x="1705502" y="436705"/>
              <a:ext cx="1689857" cy="239076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7" name="线条"/>
            <p:cNvSpPr/>
            <p:nvPr/>
          </p:nvSpPr>
          <p:spPr>
            <a:xfrm flipV="1">
              <a:off x="1574791" y="2125805"/>
              <a:ext cx="1807868" cy="781989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8" name="线条"/>
            <p:cNvSpPr/>
            <p:nvPr/>
          </p:nvSpPr>
          <p:spPr>
            <a:xfrm>
              <a:off x="4106558" y="284328"/>
              <a:ext cx="977901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39" name="线条"/>
            <p:cNvSpPr/>
            <p:nvPr/>
          </p:nvSpPr>
          <p:spPr>
            <a:xfrm>
              <a:off x="4115539" y="283622"/>
              <a:ext cx="968920" cy="937800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0" name="线条"/>
            <p:cNvSpPr/>
            <p:nvPr/>
          </p:nvSpPr>
          <p:spPr>
            <a:xfrm>
              <a:off x="4116981" y="312768"/>
              <a:ext cx="967478" cy="185327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1" name="线条"/>
            <p:cNvSpPr/>
            <p:nvPr/>
          </p:nvSpPr>
          <p:spPr>
            <a:xfrm>
              <a:off x="4117904" y="328024"/>
              <a:ext cx="966555" cy="276298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2" name="线条"/>
            <p:cNvSpPr/>
            <p:nvPr/>
          </p:nvSpPr>
          <p:spPr>
            <a:xfrm>
              <a:off x="4106558" y="1253998"/>
              <a:ext cx="967631" cy="178921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3" name="线条"/>
            <p:cNvSpPr/>
            <p:nvPr/>
          </p:nvSpPr>
          <p:spPr>
            <a:xfrm>
              <a:off x="4106558" y="1249505"/>
              <a:ext cx="996828" cy="93546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4" name="线条"/>
            <p:cNvSpPr/>
            <p:nvPr/>
          </p:nvSpPr>
          <p:spPr>
            <a:xfrm>
              <a:off x="4106558" y="1265504"/>
              <a:ext cx="1005519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5" name="线条"/>
            <p:cNvSpPr/>
            <p:nvPr/>
          </p:nvSpPr>
          <p:spPr>
            <a:xfrm flipV="1">
              <a:off x="4116522" y="284844"/>
              <a:ext cx="987558" cy="98755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6" name="线条"/>
            <p:cNvSpPr/>
            <p:nvPr/>
          </p:nvSpPr>
          <p:spPr>
            <a:xfrm>
              <a:off x="4105666" y="2125805"/>
              <a:ext cx="978794" cy="9652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7" name="线条"/>
            <p:cNvSpPr/>
            <p:nvPr/>
          </p:nvSpPr>
          <p:spPr>
            <a:xfrm>
              <a:off x="4113821" y="2148607"/>
              <a:ext cx="959504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8" name="线条"/>
            <p:cNvSpPr/>
            <p:nvPr/>
          </p:nvSpPr>
          <p:spPr>
            <a:xfrm flipV="1">
              <a:off x="4106558" y="1262205"/>
              <a:ext cx="963903" cy="816523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49" name="线条"/>
            <p:cNvSpPr/>
            <p:nvPr/>
          </p:nvSpPr>
          <p:spPr>
            <a:xfrm>
              <a:off x="4100555" y="3097082"/>
              <a:ext cx="977931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0" name="线条"/>
            <p:cNvSpPr/>
            <p:nvPr/>
          </p:nvSpPr>
          <p:spPr>
            <a:xfrm flipV="1">
              <a:off x="4091184" y="2147175"/>
              <a:ext cx="959941" cy="959940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1" name="线条"/>
            <p:cNvSpPr/>
            <p:nvPr/>
          </p:nvSpPr>
          <p:spPr>
            <a:xfrm flipV="1">
              <a:off x="4106558" y="284305"/>
              <a:ext cx="977901" cy="28067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2" name="线条"/>
            <p:cNvSpPr/>
            <p:nvPr/>
          </p:nvSpPr>
          <p:spPr>
            <a:xfrm>
              <a:off x="5781722" y="299982"/>
              <a:ext cx="977901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3" name="线条"/>
            <p:cNvSpPr/>
            <p:nvPr/>
          </p:nvSpPr>
          <p:spPr>
            <a:xfrm>
              <a:off x="5790702" y="299275"/>
              <a:ext cx="968921" cy="937800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4" name="线条"/>
            <p:cNvSpPr/>
            <p:nvPr/>
          </p:nvSpPr>
          <p:spPr>
            <a:xfrm>
              <a:off x="5792145" y="328421"/>
              <a:ext cx="967478" cy="185327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5" name="线条"/>
            <p:cNvSpPr/>
            <p:nvPr/>
          </p:nvSpPr>
          <p:spPr>
            <a:xfrm>
              <a:off x="5793068" y="343677"/>
              <a:ext cx="966555" cy="276298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6" name="线条"/>
            <p:cNvSpPr/>
            <p:nvPr/>
          </p:nvSpPr>
          <p:spPr>
            <a:xfrm>
              <a:off x="5781722" y="1269652"/>
              <a:ext cx="967631" cy="1789217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7" name="线条"/>
            <p:cNvSpPr/>
            <p:nvPr/>
          </p:nvSpPr>
          <p:spPr>
            <a:xfrm>
              <a:off x="5781722" y="1265158"/>
              <a:ext cx="996828" cy="935462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8" name="线条"/>
            <p:cNvSpPr/>
            <p:nvPr/>
          </p:nvSpPr>
          <p:spPr>
            <a:xfrm>
              <a:off x="5781722" y="1281158"/>
              <a:ext cx="1005518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59" name="线条"/>
            <p:cNvSpPr/>
            <p:nvPr/>
          </p:nvSpPr>
          <p:spPr>
            <a:xfrm flipV="1">
              <a:off x="5791686" y="300497"/>
              <a:ext cx="987558" cy="987558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0" name="线条"/>
            <p:cNvSpPr/>
            <p:nvPr/>
          </p:nvSpPr>
          <p:spPr>
            <a:xfrm>
              <a:off x="5780829" y="2141458"/>
              <a:ext cx="978794" cy="9652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1" name="线条"/>
            <p:cNvSpPr/>
            <p:nvPr/>
          </p:nvSpPr>
          <p:spPr>
            <a:xfrm>
              <a:off x="5788985" y="2164260"/>
              <a:ext cx="959504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2" name="线条"/>
            <p:cNvSpPr/>
            <p:nvPr/>
          </p:nvSpPr>
          <p:spPr>
            <a:xfrm flipV="1">
              <a:off x="5781722" y="1277858"/>
              <a:ext cx="963903" cy="81652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3" name="线条"/>
            <p:cNvSpPr/>
            <p:nvPr/>
          </p:nvSpPr>
          <p:spPr>
            <a:xfrm flipV="1">
              <a:off x="5766348" y="2162828"/>
              <a:ext cx="959940" cy="95994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4" name="线条"/>
            <p:cNvSpPr/>
            <p:nvPr/>
          </p:nvSpPr>
          <p:spPr>
            <a:xfrm flipV="1">
              <a:off x="5781722" y="299958"/>
              <a:ext cx="977901" cy="28067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5" name="线条"/>
            <p:cNvSpPr/>
            <p:nvPr/>
          </p:nvSpPr>
          <p:spPr>
            <a:xfrm>
              <a:off x="5788985" y="3097082"/>
              <a:ext cx="977931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6" name="线条"/>
            <p:cNvSpPr/>
            <p:nvPr/>
          </p:nvSpPr>
          <p:spPr>
            <a:xfrm>
              <a:off x="7501371" y="349551"/>
              <a:ext cx="934457" cy="462585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7" name="线条"/>
            <p:cNvSpPr/>
            <p:nvPr/>
          </p:nvSpPr>
          <p:spPr>
            <a:xfrm flipV="1">
              <a:off x="7511880" y="817705"/>
              <a:ext cx="954639" cy="4572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8" name="线条"/>
            <p:cNvSpPr/>
            <p:nvPr/>
          </p:nvSpPr>
          <p:spPr>
            <a:xfrm>
              <a:off x="7512763" y="2145692"/>
              <a:ext cx="934456" cy="462584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69" name="线条"/>
            <p:cNvSpPr/>
            <p:nvPr/>
          </p:nvSpPr>
          <p:spPr>
            <a:xfrm flipV="1">
              <a:off x="7523271" y="2613846"/>
              <a:ext cx="954640" cy="4572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70" name="线条"/>
            <p:cNvSpPr/>
            <p:nvPr/>
          </p:nvSpPr>
          <p:spPr>
            <a:xfrm>
              <a:off x="7523420" y="1270175"/>
              <a:ext cx="934457" cy="462585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71" name="线条"/>
            <p:cNvSpPr/>
            <p:nvPr/>
          </p:nvSpPr>
          <p:spPr>
            <a:xfrm flipV="1">
              <a:off x="7533929" y="1738329"/>
              <a:ext cx="954640" cy="45720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72" name="“Dog”"/>
            <p:cNvSpPr/>
            <p:nvPr/>
          </p:nvSpPr>
          <p:spPr>
            <a:xfrm>
              <a:off x="10138640" y="562733"/>
              <a:ext cx="671029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“Dog”</a:t>
              </a:r>
            </a:p>
          </p:txBody>
        </p:sp>
        <p:sp>
          <p:nvSpPr>
            <p:cNvPr id="273" name="“Cat”"/>
            <p:cNvSpPr/>
            <p:nvPr/>
          </p:nvSpPr>
          <p:spPr>
            <a:xfrm>
              <a:off x="10218991" y="2445702"/>
              <a:ext cx="604154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“Cat”</a:t>
              </a:r>
            </a:p>
          </p:txBody>
        </p:sp>
        <p:sp>
          <p:nvSpPr>
            <p:cNvPr id="274" name="线条"/>
            <p:cNvSpPr/>
            <p:nvPr/>
          </p:nvSpPr>
          <p:spPr>
            <a:xfrm>
              <a:off x="9427442" y="767527"/>
              <a:ext cx="511977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  <p:sp>
          <p:nvSpPr>
            <p:cNvPr id="275" name="线条"/>
            <p:cNvSpPr/>
            <p:nvPr/>
          </p:nvSpPr>
          <p:spPr>
            <a:xfrm>
              <a:off x="9399746" y="2608405"/>
              <a:ext cx="511977" cy="1"/>
            </a:xfrm>
            <a:prstGeom prst="line">
              <a:avLst/>
            </a:prstGeom>
            <a:noFill/>
            <a:ln w="25400" cap="flat">
              <a:solidFill>
                <a:schemeClr val="accent3">
                  <a:lumOff val="536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266"/>
            </a:p>
          </p:txBody>
        </p:sp>
      </p:grpSp>
      <p:sp>
        <p:nvSpPr>
          <p:cNvPr id="277" name="X"/>
          <p:cNvSpPr/>
          <p:nvPr/>
        </p:nvSpPr>
        <p:spPr>
          <a:xfrm>
            <a:off x="1351245" y="1376238"/>
            <a:ext cx="1065597" cy="239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8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15186"/>
              <a:t>X</a:t>
            </a:r>
          </a:p>
        </p:txBody>
      </p:sp>
      <p:sp>
        <p:nvSpPr>
          <p:cNvPr id="278" name="W"/>
          <p:cNvSpPr/>
          <p:nvPr/>
        </p:nvSpPr>
        <p:spPr>
          <a:xfrm>
            <a:off x="4012229" y="1376239"/>
            <a:ext cx="1786948" cy="239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8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15186"/>
              <a:t>W</a:t>
            </a:r>
          </a:p>
        </p:txBody>
      </p:sp>
      <p:sp>
        <p:nvSpPr>
          <p:cNvPr id="279" name="Y"/>
          <p:cNvSpPr/>
          <p:nvPr/>
        </p:nvSpPr>
        <p:spPr>
          <a:xfrm>
            <a:off x="6292979" y="1376239"/>
            <a:ext cx="1003079" cy="2391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800"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rPr sz="15186"/>
              <a:t>Y</a:t>
            </a:r>
          </a:p>
        </p:txBody>
      </p:sp>
      <p:sp>
        <p:nvSpPr>
          <p:cNvPr id="280" name="“X”"/>
          <p:cNvSpPr/>
          <p:nvPr/>
        </p:nvSpPr>
        <p:spPr>
          <a:xfrm>
            <a:off x="2976516" y="2155201"/>
            <a:ext cx="919723" cy="833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9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62"/>
              <a:t>“X”</a:t>
            </a:r>
          </a:p>
        </p:txBody>
      </p:sp>
      <p:sp>
        <p:nvSpPr>
          <p:cNvPr id="281" name="="/>
          <p:cNvSpPr/>
          <p:nvPr/>
        </p:nvSpPr>
        <p:spPr>
          <a:xfrm>
            <a:off x="5922875" y="2155201"/>
            <a:ext cx="432410" cy="833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9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62"/>
              <a:t>=</a:t>
            </a:r>
          </a:p>
        </p:txBody>
      </p:sp>
      <p:sp>
        <p:nvSpPr>
          <p:cNvPr id="73" name="圆角矩形标注 8">
            <a:extLst>
              <a:ext uri="{FF2B5EF4-FFF2-40B4-BE49-F238E27FC236}">
                <a16:creationId xmlns:a16="http://schemas.microsoft.com/office/drawing/2014/main" id="{483770FE-5852-472D-941A-AE9555FF2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264" y="3959000"/>
            <a:ext cx="2304256" cy="722437"/>
          </a:xfrm>
          <a:prstGeom prst="wedgeRoundRectCallout">
            <a:avLst>
              <a:gd name="adj1" fmla="val -8521"/>
              <a:gd name="adj2" fmla="val -107982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引入经验池</a:t>
            </a:r>
          </a:p>
        </p:txBody>
      </p:sp>
      <p:sp>
        <p:nvSpPr>
          <p:cNvPr id="74" name="圆角矩形标注 8">
            <a:extLst>
              <a:ext uri="{FF2B5EF4-FFF2-40B4-BE49-F238E27FC236}">
                <a16:creationId xmlns:a16="http://schemas.microsoft.com/office/drawing/2014/main" id="{3AFF35EE-F766-4B6D-8807-57D380C07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657" y="3875104"/>
            <a:ext cx="2304256" cy="722437"/>
          </a:xfrm>
          <a:prstGeom prst="wedgeRoundRectCallout">
            <a:avLst>
              <a:gd name="adj1" fmla="val -8521"/>
              <a:gd name="adj2" fmla="val -107982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固定</a:t>
            </a:r>
            <a:r>
              <a:rPr lang="en-US" altLang="zh-CN" b="1" dirty="0">
                <a:solidFill>
                  <a:srgbClr val="FF0000"/>
                </a:solidFill>
              </a:rPr>
              <a:t>Target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05865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 advAuto="0"/>
      <p:bldP spid="278" grpId="0" animBg="1" advAuto="0"/>
      <p:bldP spid="279" grpId="0" animBg="1" advAuto="0"/>
      <p:bldP spid="280" grpId="0" animBg="1" advAuto="0"/>
      <p:bldP spid="281" grpId="0" animBg="1" advAuto="0"/>
      <p:bldP spid="73" grpId="0" animBg="1"/>
      <p:bldP spid="7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7FA281-07E7-4917-9EAB-9FA3A017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151"/>
            <a:ext cx="9074298" cy="42908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CDB95E-3CA9-41AE-B058-F780A3D3B86F}"/>
              </a:ext>
            </a:extLst>
          </p:cNvPr>
          <p:cNvSpPr txBox="1">
            <a:spLocks/>
          </p:cNvSpPr>
          <p:nvPr/>
        </p:nvSpPr>
        <p:spPr>
          <a:xfrm>
            <a:off x="1043608" y="195486"/>
            <a:ext cx="325441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zh-CN" altLang="en-US" sz="3200" dirty="0">
                <a:solidFill>
                  <a:schemeClr val="tx1"/>
                </a:solidFill>
              </a:rPr>
              <a:t>思考与作业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8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review">
            <a:extLst>
              <a:ext uri="{FF2B5EF4-FFF2-40B4-BE49-F238E27FC236}">
                <a16:creationId xmlns:a16="http://schemas.microsoft.com/office/drawing/2014/main" id="{4CF70717-A6E6-49E7-BD4F-4177D3B5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3478"/>
            <a:ext cx="8695251" cy="477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6660232" y="4227934"/>
            <a:ext cx="2376264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219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FCD3-758F-4E16-8BB9-AFA124E9089B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深度确定性策略梯度算法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9" y="699542"/>
            <a:ext cx="8969021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24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364AF5-1F26-49ED-8595-F3742023DE82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81369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Deep Deterministic Policy Gradient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71550"/>
            <a:ext cx="8280920" cy="41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1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75945"/>
            <a:ext cx="8424936" cy="37560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362B935-BA5D-42B6-8455-2BC370E81B40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深度确定性策略梯度算法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21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87" y="699542"/>
            <a:ext cx="8424635" cy="43204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97BFCD3-758F-4E16-8BB9-AFA124E9089B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深度确定性策略梯度算法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203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486"/>
            <a:ext cx="870496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32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1347614"/>
            <a:ext cx="8352928" cy="3139321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ActorModel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(parl.Model)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__init__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act_dim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hid_size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.fc1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hid_size,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act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.fc2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act_dim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act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'tanh'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policy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hid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means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fc2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(hid)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means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7BFCD3-758F-4E16-8BB9-AFA124E9089B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深度确定性策略梯度算法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B45BA5-D739-4751-99B5-7C2C00CFD1D8}"/>
              </a:ext>
            </a:extLst>
          </p:cNvPr>
          <p:cNvSpPr/>
          <p:nvPr/>
        </p:nvSpPr>
        <p:spPr>
          <a:xfrm>
            <a:off x="323528" y="555526"/>
            <a:ext cx="813690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Actor model </a:t>
            </a:r>
          </a:p>
        </p:txBody>
      </p:sp>
    </p:spTree>
    <p:extLst>
      <p:ext uri="{BB962C8B-B14F-4D97-AF65-F5344CB8AC3E}">
        <p14:creationId xmlns:p14="http://schemas.microsoft.com/office/powerpoint/2010/main" val="3195083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7BFCD3-758F-4E16-8BB9-AFA124E9089B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深度确定性策略梯度算法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B45BA5-D739-4751-99B5-7C2C00CFD1D8}"/>
              </a:ext>
            </a:extLst>
          </p:cNvPr>
          <p:cNvSpPr/>
          <p:nvPr/>
        </p:nvSpPr>
        <p:spPr>
          <a:xfrm>
            <a:off x="323528" y="555526"/>
            <a:ext cx="81369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Critic model 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1520" y="1223134"/>
            <a:ext cx="8424936" cy="3539430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CriticModel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(parl.Model)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__init__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hid_size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100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.fc1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hid_size,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act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'relu'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.fc2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act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concat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hid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(concat)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Q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fc2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(hid)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Q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(Q,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Q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47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7BFCD3-758F-4E16-8BB9-AFA124E9089B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深度确定性策略梯度算法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B45BA5-D739-4751-99B5-7C2C00CFD1D8}"/>
              </a:ext>
            </a:extLst>
          </p:cNvPr>
          <p:cNvSpPr/>
          <p:nvPr/>
        </p:nvSpPr>
        <p:spPr>
          <a:xfrm>
            <a:off x="323528" y="555526"/>
            <a:ext cx="813690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Actor model learn 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512" y="1440528"/>
            <a:ext cx="8712968" cy="2062103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_actor_learn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.model.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policy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Q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.model.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action)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cost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reduce_mean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1.0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Q)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optimizer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fluid.optimizer.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AdamOptimizer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.actor_lr)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optimizer.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minimize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(cost,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parameter_list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.model.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get_actor_params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cost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26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7BFCD3-758F-4E16-8BB9-AFA124E9089B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深度确定性策略梯度算法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B45BA5-D739-4751-99B5-7C2C00CFD1D8}"/>
              </a:ext>
            </a:extLst>
          </p:cNvPr>
          <p:cNvSpPr/>
          <p:nvPr/>
        </p:nvSpPr>
        <p:spPr>
          <a:xfrm>
            <a:off x="323528" y="555526"/>
            <a:ext cx="813690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Critic model learn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1520" y="1199768"/>
            <a:ext cx="8784976" cy="3785652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_critic_learn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reward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next_obs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terminal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next_action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.target_model.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policy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next_obs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next_Q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.target_model.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next_obs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next_action)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terminal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terminal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'float32'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target_Q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reward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1.0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terminal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.gamma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next_Q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target_Q.stop_gradient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True</a:t>
            </a:r>
            <a:endParaRPr kumimoji="0" lang="en-US" altLang="zh-CN" sz="1600" b="0" i="1" u="none" strike="noStrike" cap="none" normalizeH="0" baseline="0" dirty="0">
              <a:ln>
                <a:noFill/>
              </a:ln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Q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.model.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cost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square_error_cost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(Q, target_Q)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cost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layers.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reduce_mean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(cost)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optimizer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fluid.optimizer.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AdamOptimizer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.critic_lr)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optimizer.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minimize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(cost)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cost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8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F637E3-404C-4C77-96D7-DC71CB237B96}"/>
                  </a:ext>
                </a:extLst>
              </p:cNvPr>
              <p:cNvSpPr txBox="1"/>
              <p:nvPr/>
            </p:nvSpPr>
            <p:spPr>
              <a:xfrm>
                <a:off x="356025" y="670375"/>
                <a:ext cx="7647456" cy="14739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</a:rPr>
                  <a:t>Contextual bandit 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</a:rPr>
                  <a:t>算法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</a:rPr>
                  <a:t>in round t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</a:rPr>
                  <a:t>观察用户的特征向量为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</a:rPr>
                  <a:t>选择动作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</a:rPr>
                  <a:t>a, 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ic Sans MS" panose="030F0702030302020204" pitchFamily="66" charset="0"/>
                    <a:ea typeface="微软雅黑" panose="020B0503020204020204" pitchFamily="34" charset="-122"/>
                  </a:rPr>
                  <a:t>获得的奖励为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r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F637E3-404C-4C77-96D7-DC71CB23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25" y="670375"/>
                <a:ext cx="7647456" cy="1473993"/>
              </a:xfrm>
              <a:prstGeom prst="rect">
                <a:avLst/>
              </a:prstGeom>
              <a:blipFill>
                <a:blip r:embed="rId2"/>
                <a:stretch>
                  <a:fillRect l="-717" b="-53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E611973A-7FAA-4FB1-906C-7C45E9E89FDE}"/>
              </a:ext>
            </a:extLst>
          </p:cNvPr>
          <p:cNvSpPr txBox="1"/>
          <p:nvPr/>
        </p:nvSpPr>
        <p:spPr>
          <a:xfrm>
            <a:off x="323528" y="2144368"/>
            <a:ext cx="7647456" cy="1887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Expectation of reward of each arm is modeled as a linear function of the context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（假设每个臂的期望奖赏和臂的特征为线性关系）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E12F40-8399-4907-9C44-23932A1F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538749"/>
            <a:ext cx="6999384" cy="15459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CEDF834-9944-40D7-97FC-32E74B3EB9A0}"/>
              </a:ext>
            </a:extLst>
          </p:cNvPr>
          <p:cNvSpPr txBox="1">
            <a:spLocks/>
          </p:cNvSpPr>
          <p:nvPr/>
        </p:nvSpPr>
        <p:spPr>
          <a:xfrm>
            <a:off x="914011" y="195486"/>
            <a:ext cx="325441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zh-CN" altLang="en-US" sz="3200" dirty="0">
                <a:solidFill>
                  <a:schemeClr val="tx1"/>
                </a:solidFill>
              </a:rPr>
              <a:t>思考与作业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3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7BFCD3-758F-4E16-8BB9-AFA124E9089B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深度确定性策略梯度算法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B45BA5-D739-4751-99B5-7C2C00CFD1D8}"/>
              </a:ext>
            </a:extLst>
          </p:cNvPr>
          <p:cNvSpPr/>
          <p:nvPr/>
        </p:nvSpPr>
        <p:spPr>
          <a:xfrm>
            <a:off x="323528" y="555526"/>
            <a:ext cx="81369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Agent 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类</a:t>
            </a:r>
            <a:endParaRPr lang="en-US" altLang="zh-CN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9552" y="1419622"/>
            <a:ext cx="7344816" cy="2308324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obs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expand_dims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act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.fluid_executor.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.pred_program,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feed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'obs'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},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fetch_list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.pred_act])[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act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(act)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act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136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FCD3-758F-4E16-8BB9-AFA124E9089B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深度确定性策略梯度算法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95536" y="249602"/>
            <a:ext cx="8064896" cy="4524315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7F"/>
                </a:solidFill>
                <a:effectLst/>
                <a:latin typeface="Consolas" panose="020B0609020204030204" pitchFamily="49" charset="0"/>
              </a:rPr>
              <a:t>run_episode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rpm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obs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total_reward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steps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steps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batch_obs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expand_dims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(obs,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action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(batch_obs.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'float32'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增加探索扰动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输出限制在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[-1.0, 1.0]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范围内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np.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clip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(np.random.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(action, NOISE),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next_obs, reward, done, info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(action)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action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[action]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方便存入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replaymemory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rpm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((obs, action, REWARD_SCALE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reward, next_obs, done))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rpm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MEMORY_WARMUP_SIZE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(steps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(batch_obs, batch_action, batch_reward, batch_next_obs,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     batch_done)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rpm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(BATCH_SIZE)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learn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(batch_obs, batch_action, batch_reward, batch_next_obs,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                batch_done)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obs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next_obs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total_reward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reward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done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steps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break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total_reward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15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review">
            <a:extLst>
              <a:ext uri="{FF2B5EF4-FFF2-40B4-BE49-F238E27FC236}">
                <a16:creationId xmlns:a16="http://schemas.microsoft.com/office/drawing/2014/main" id="{238AE8E4-5669-41F4-918D-750674688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95" y="751012"/>
            <a:ext cx="794620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BD1C09F-6E13-470A-BF1B-83868D161039}"/>
              </a:ext>
            </a:extLst>
          </p:cNvPr>
          <p:cNvSpPr/>
          <p:nvPr/>
        </p:nvSpPr>
        <p:spPr>
          <a:xfrm>
            <a:off x="5715474" y="4606399"/>
            <a:ext cx="324901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E06AF1-0FFE-4097-B053-FEDB4B70147A}"/>
              </a:ext>
            </a:extLst>
          </p:cNvPr>
          <p:cNvSpPr txBox="1">
            <a:spLocks/>
          </p:cNvSpPr>
          <p:nvPr/>
        </p:nvSpPr>
        <p:spPr>
          <a:xfrm>
            <a:off x="755576" y="123478"/>
            <a:ext cx="59766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en-US" altLang="zh-CN" sz="3200" dirty="0">
                <a:solidFill>
                  <a:schemeClr val="tx1"/>
                </a:solidFill>
              </a:rPr>
              <a:t>4.3 </a:t>
            </a:r>
            <a:r>
              <a:rPr lang="zh-CN" altLang="en-US" sz="3200" dirty="0">
                <a:solidFill>
                  <a:schemeClr val="tx1"/>
                </a:solidFill>
              </a:rPr>
              <a:t>深度确定性策略梯度算法</a:t>
            </a:r>
            <a:r>
              <a:rPr lang="en-US" altLang="zh-CN" sz="3200" dirty="0">
                <a:solidFill>
                  <a:schemeClr val="tx1"/>
                </a:solidFill>
              </a:rPr>
              <a:t> 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70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4797-E913-42F6-94EC-F9226B06A505}"/>
              </a:ext>
            </a:extLst>
          </p:cNvPr>
          <p:cNvSpPr txBox="1">
            <a:spLocks/>
          </p:cNvSpPr>
          <p:nvPr/>
        </p:nvSpPr>
        <p:spPr>
          <a:xfrm>
            <a:off x="885540" y="195486"/>
            <a:ext cx="325441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zh-CN" altLang="en-US" sz="3200" dirty="0">
                <a:solidFill>
                  <a:schemeClr val="tx1"/>
                </a:solidFill>
              </a:rPr>
              <a:t>策略梯度小节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2852E04-59CE-4EBE-96A6-8B976D177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203598"/>
            <a:ext cx="8640960" cy="33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楷体_GB2312" pitchFamily="49" charset="-122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>
              <a:lnSpc>
                <a:spcPct val="130000"/>
              </a:lnSpc>
              <a:buClr>
                <a:srgbClr val="AF67FF"/>
              </a:buClr>
              <a:defRPr/>
            </a:pPr>
            <a:r>
              <a:rPr lang="zh-CN" altLang="en-US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介绍了基于策略的强化学习</a:t>
            </a:r>
            <a:endParaRPr lang="en-US" altLang="zh-CN" sz="3200" b="1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ea typeface="黑体"/>
            </a:endParaRPr>
          </a:p>
          <a:p>
            <a:pPr lvl="0">
              <a:lnSpc>
                <a:spcPct val="130000"/>
              </a:lnSpc>
              <a:buClr>
                <a:srgbClr val="AF67FF"/>
              </a:buClr>
              <a:defRPr/>
            </a:pPr>
            <a:r>
              <a:rPr lang="zh-CN" altLang="en-US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介绍了基于</a:t>
            </a:r>
            <a:r>
              <a:rPr lang="en-US" altLang="zh-CN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Monte-Carlo</a:t>
            </a:r>
            <a:r>
              <a:rPr lang="zh-CN" altLang="en-US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策略评估</a:t>
            </a:r>
            <a:endParaRPr lang="en-US" altLang="zh-CN" sz="3200" b="1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ea typeface="黑体"/>
            </a:endParaRPr>
          </a:p>
          <a:p>
            <a:pPr lvl="0">
              <a:lnSpc>
                <a:spcPct val="130000"/>
              </a:lnSpc>
              <a:buClr>
                <a:srgbClr val="AF67FF"/>
              </a:buClr>
              <a:defRPr/>
            </a:pPr>
            <a:r>
              <a:rPr lang="zh-CN" altLang="en-US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介绍了基于</a:t>
            </a:r>
            <a:r>
              <a:rPr lang="en-US" altLang="zh-CN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Actor-Critic</a:t>
            </a:r>
            <a:r>
              <a:rPr lang="zh-CN" altLang="en-US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策略评估</a:t>
            </a:r>
            <a:endParaRPr lang="en-US" altLang="zh-CN" sz="3200" b="1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ea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213522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8796468" cy="494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341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8928992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3373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8928992" cy="50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04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F5F962-A94D-47DF-8D41-A0A58FAE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633391"/>
            <a:ext cx="7056784" cy="43733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996E90-AC8A-4E4E-8403-35E245543533}"/>
              </a:ext>
            </a:extLst>
          </p:cNvPr>
          <p:cNvSpPr txBox="1">
            <a:spLocks/>
          </p:cNvSpPr>
          <p:nvPr/>
        </p:nvSpPr>
        <p:spPr>
          <a:xfrm>
            <a:off x="827584" y="149364"/>
            <a:ext cx="325441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zh-CN" altLang="en-US" sz="3200" dirty="0">
                <a:solidFill>
                  <a:schemeClr val="tx1"/>
                </a:solidFill>
              </a:rPr>
              <a:t>思考与作业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17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1BF8-9B0E-4FB4-BC10-29BEB1C87F68}"/>
              </a:ext>
            </a:extLst>
          </p:cNvPr>
          <p:cNvSpPr txBox="1">
            <a:spLocks/>
          </p:cNvSpPr>
          <p:nvPr/>
        </p:nvSpPr>
        <p:spPr>
          <a:xfrm>
            <a:off x="885540" y="195486"/>
            <a:ext cx="440654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defTabSz="914377"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</a:defRPr>
            </a:lvl1pPr>
          </a:lstStyle>
          <a:p>
            <a:pPr defTabSz="914354"/>
            <a:r>
              <a:rPr lang="zh-CN" altLang="en-US" sz="3200" dirty="0">
                <a:solidFill>
                  <a:schemeClr val="tx1"/>
                </a:solidFill>
              </a:rPr>
              <a:t>主要内容</a:t>
            </a:r>
            <a:endParaRPr lang="en-GB" altLang="zh-CN" sz="3200" dirty="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5212" y="1491630"/>
            <a:ext cx="8013576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+mn-lt"/>
                <a:ea typeface="楷体_GB2312" pitchFamily="49" charset="-122"/>
                <a:cs typeface="楷体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Char char="ü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>
              <a:lnSpc>
                <a:spcPct val="130000"/>
              </a:lnSpc>
              <a:buClr>
                <a:srgbClr val="AF67FF"/>
              </a:buClr>
              <a:defRPr/>
            </a:pPr>
            <a:r>
              <a:rPr lang="en-US" altLang="zh-CN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4.1 </a:t>
            </a:r>
            <a:r>
              <a:rPr lang="zh-CN" altLang="en-US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基于策略的强化学习</a:t>
            </a:r>
            <a:endParaRPr lang="en-US" altLang="zh-CN" sz="3200" b="1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ea typeface="黑体"/>
            </a:endParaRPr>
          </a:p>
          <a:p>
            <a:pPr lvl="0">
              <a:lnSpc>
                <a:spcPct val="130000"/>
              </a:lnSpc>
              <a:buClr>
                <a:srgbClr val="AF67FF"/>
              </a:buClr>
              <a:defRPr/>
            </a:pPr>
            <a:r>
              <a:rPr lang="en-US" altLang="zh-CN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4.2 </a:t>
            </a:r>
            <a:r>
              <a:rPr lang="zh-CN" altLang="en-US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基于</a:t>
            </a:r>
            <a:r>
              <a:rPr lang="en-US" altLang="zh-CN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Monte-Carlo</a:t>
            </a:r>
            <a:r>
              <a:rPr lang="zh-CN" altLang="en-US" sz="3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ea typeface="黑体"/>
              </a:rPr>
              <a:t>策略评估</a:t>
            </a:r>
            <a:endParaRPr lang="en-US" altLang="zh-CN" sz="3200" b="1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ea typeface="黑体"/>
            </a:endParaRPr>
          </a:p>
          <a:p>
            <a:pPr lvl="0">
              <a:lnSpc>
                <a:spcPct val="130000"/>
              </a:lnSpc>
              <a:buClr>
                <a:srgbClr val="AF67FF"/>
              </a:buClr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黑体"/>
                <a:cs typeface="+mn-cs"/>
              </a:rPr>
              <a:t>4.3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黑体"/>
                <a:cs typeface="+mn-cs"/>
              </a:rPr>
              <a:t>基于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黑体"/>
                <a:cs typeface="+mn-cs"/>
              </a:rPr>
              <a:t>Actor-Critic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黑体"/>
                <a:cs typeface="+mn-cs"/>
              </a:rPr>
              <a:t>策略评估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6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5297" y="1923678"/>
            <a:ext cx="7455175" cy="1021556"/>
          </a:xfrm>
        </p:spPr>
        <p:txBody>
          <a:bodyPr>
            <a:normAutofit fontScale="90000"/>
          </a:bodyPr>
          <a:lstStyle/>
          <a:p>
            <a:r>
              <a:rPr lang="en-US" altLang="zh-CN" sz="4800" dirty="0">
                <a:latin typeface="隶书" panose="02010509060101010101" pitchFamily="49" charset="-122"/>
                <a:ea typeface="隶书" panose="02010509060101010101" pitchFamily="49" charset="-122"/>
              </a:rPr>
              <a:t>4.1</a:t>
            </a:r>
            <a:r>
              <a:rPr lang="zh-CN" altLang="en-US" sz="4800" dirty="0">
                <a:latin typeface="隶书" panose="02010509060101010101" pitchFamily="49" charset="-122"/>
                <a:ea typeface="隶书" panose="02010509060101010101" pitchFamily="49" charset="-122"/>
              </a:rPr>
              <a:t>节 </a:t>
            </a:r>
            <a:r>
              <a:rPr lang="zh-CN" altLang="en-US" sz="4900" dirty="0">
                <a:latin typeface="隶书" panose="02010509060101010101" pitchFamily="49" charset="-122"/>
                <a:ea typeface="隶书" panose="02010509060101010101" pitchFamily="49" charset="-122"/>
              </a:rPr>
              <a:t>基于策略的强化学习</a:t>
            </a:r>
          </a:p>
        </p:txBody>
      </p:sp>
    </p:spTree>
    <p:extLst>
      <p:ext uri="{BB962C8B-B14F-4D97-AF65-F5344CB8AC3E}">
        <p14:creationId xmlns:p14="http://schemas.microsoft.com/office/powerpoint/2010/main" val="10498524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falsh"/>
  <p:tag name="ISPRING_RESOURCE_PATHS_HASH_PRESENTER" val="64343fd25122d4c848f085ebede3ab4747442f4"/>
</p:tagLst>
</file>

<file path=ppt/theme/theme1.xml><?xml version="1.0" encoding="utf-8"?>
<a:theme xmlns:a="http://schemas.openxmlformats.org/drawingml/2006/main" name="第一PPT，www.1ppt.com">
  <a:themeElements>
    <a:clrScheme name="自定义 2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A500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11535</TotalTime>
  <Words>2677</Words>
  <Application>Microsoft Office PowerPoint</Application>
  <PresentationFormat>全屏显示(16:9)</PresentationFormat>
  <Paragraphs>243</Paragraphs>
  <Slides>66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86" baseType="lpstr">
      <vt:lpstr>Adobe 仿宋 Std R</vt:lpstr>
      <vt:lpstr>Kokonor</vt:lpstr>
      <vt:lpstr>Open Sans Light</vt:lpstr>
      <vt:lpstr>PT Sans Narrow</vt:lpstr>
      <vt:lpstr>等线</vt:lpstr>
      <vt:lpstr>等线 Light</vt:lpstr>
      <vt:lpstr>黑体</vt:lpstr>
      <vt:lpstr>华文楷体</vt:lpstr>
      <vt:lpstr>隶书</vt:lpstr>
      <vt:lpstr>宋体</vt:lpstr>
      <vt:lpstr>微软雅黑</vt:lpstr>
      <vt:lpstr>Arial</vt:lpstr>
      <vt:lpstr>Calibri</vt:lpstr>
      <vt:lpstr>Cambria Math</vt:lpstr>
      <vt:lpstr>Comic Sans MS</vt:lpstr>
      <vt:lpstr>Consolas</vt:lpstr>
      <vt:lpstr>Helvetica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4.1节 基于策略的强化学习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4.2节 基于Monte-Carlo 策略梯度</vt:lpstr>
      <vt:lpstr>PowerPoint 演示文稿</vt:lpstr>
      <vt:lpstr>PowerPoint 演示文稿</vt:lpstr>
      <vt:lpstr>PowerPoint 演示文稿</vt:lpstr>
      <vt:lpstr>PowerPoint 演示文稿</vt:lpstr>
      <vt:lpstr>4.3节 Actor-critic 策略梯度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keywords>www.1ppt.com</cp:keywords>
  <cp:lastModifiedBy>Yixue</cp:lastModifiedBy>
  <cp:revision>1190</cp:revision>
  <dcterms:created xsi:type="dcterms:W3CDTF">2015-12-11T17:46:17Z</dcterms:created>
  <dcterms:modified xsi:type="dcterms:W3CDTF">2021-04-24T12:45:00Z</dcterms:modified>
</cp:coreProperties>
</file>